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</p:sldMasterIdLst>
  <p:notesMasterIdLst>
    <p:notesMasterId r:id="rId70"/>
  </p:notesMasterIdLst>
  <p:sldIdLst>
    <p:sldId id="603" r:id="rId3"/>
    <p:sldId id="1617" r:id="rId4"/>
    <p:sldId id="1601" r:id="rId5"/>
    <p:sldId id="1517" r:id="rId6"/>
    <p:sldId id="1560" r:id="rId7"/>
    <p:sldId id="1561" r:id="rId8"/>
    <p:sldId id="1562" r:id="rId9"/>
    <p:sldId id="1611" r:id="rId10"/>
    <p:sldId id="1612" r:id="rId11"/>
    <p:sldId id="1613" r:id="rId12"/>
    <p:sldId id="1554" r:id="rId13"/>
    <p:sldId id="1557" r:id="rId14"/>
    <p:sldId id="1544" r:id="rId15"/>
    <p:sldId id="1556" r:id="rId16"/>
    <p:sldId id="1546" r:id="rId17"/>
    <p:sldId id="1547" r:id="rId18"/>
    <p:sldId id="1548" r:id="rId19"/>
    <p:sldId id="1549" r:id="rId20"/>
    <p:sldId id="1596" r:id="rId21"/>
    <p:sldId id="1550" r:id="rId22"/>
    <p:sldId id="1600" r:id="rId23"/>
    <p:sldId id="1618" r:id="rId24"/>
    <p:sldId id="1551" r:id="rId25"/>
    <p:sldId id="1597" r:id="rId26"/>
    <p:sldId id="1552" r:id="rId27"/>
    <p:sldId id="1553" r:id="rId28"/>
    <p:sldId id="1558" r:id="rId29"/>
    <p:sldId id="1608" r:id="rId30"/>
    <p:sldId id="1609" r:id="rId31"/>
    <p:sldId id="1610" r:id="rId32"/>
    <p:sldId id="1615" r:id="rId33"/>
    <p:sldId id="1592" r:id="rId34"/>
    <p:sldId id="1593" r:id="rId35"/>
    <p:sldId id="1594" r:id="rId36"/>
    <p:sldId id="1598" r:id="rId37"/>
    <p:sldId id="1603" r:id="rId38"/>
    <p:sldId id="1616" r:id="rId39"/>
    <p:sldId id="1571" r:id="rId40"/>
    <p:sldId id="1523" r:id="rId41"/>
    <p:sldId id="1525" r:id="rId42"/>
    <p:sldId id="1599" r:id="rId43"/>
    <p:sldId id="1530" r:id="rId44"/>
    <p:sldId id="1529" r:id="rId45"/>
    <p:sldId id="1602" r:id="rId46"/>
    <p:sldId id="1572" r:id="rId47"/>
    <p:sldId id="1573" r:id="rId48"/>
    <p:sldId id="1574" r:id="rId49"/>
    <p:sldId id="1575" r:id="rId50"/>
    <p:sldId id="1576" r:id="rId51"/>
    <p:sldId id="1577" r:id="rId52"/>
    <p:sldId id="1578" r:id="rId53"/>
    <p:sldId id="1584" r:id="rId54"/>
    <p:sldId id="1579" r:id="rId55"/>
    <p:sldId id="1580" r:id="rId56"/>
    <p:sldId id="1563" r:id="rId57"/>
    <p:sldId id="1564" r:id="rId58"/>
    <p:sldId id="1565" r:id="rId59"/>
    <p:sldId id="1566" r:id="rId60"/>
    <p:sldId id="1567" r:id="rId61"/>
    <p:sldId id="1568" r:id="rId62"/>
    <p:sldId id="1569" r:id="rId63"/>
    <p:sldId id="1606" r:id="rId64"/>
    <p:sldId id="1605" r:id="rId65"/>
    <p:sldId id="1614" r:id="rId66"/>
    <p:sldId id="1604" r:id="rId67"/>
    <p:sldId id="1607" r:id="rId68"/>
    <p:sldId id="1477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009900"/>
    <a:srgbClr val="9900FF"/>
    <a:srgbClr val="3399FF"/>
    <a:srgbClr val="0066FF"/>
    <a:srgbClr val="FF99FF"/>
    <a:srgbClr val="33CC33"/>
    <a:srgbClr val="99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207" autoAdjust="0"/>
  </p:normalViewPr>
  <p:slideViewPr>
    <p:cSldViewPr snapToGrid="0">
      <p:cViewPr varScale="1">
        <p:scale>
          <a:sx n="108" d="100"/>
          <a:sy n="108" d="100"/>
        </p:scale>
        <p:origin x="9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 snapToGrid="0">
      <p:cViewPr varScale="1">
        <p:scale>
          <a:sx n="52" d="100"/>
          <a:sy n="52" d="100"/>
        </p:scale>
        <p:origin x="2608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ngg6\Desktop\grades_ex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</a:t>
            </a:r>
            <a:r>
              <a:rPr lang="en-US" baseline="0"/>
              <a:t> 1 Histogram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Sheet1!$J$5:$J$11</c:f>
              <c:strCache>
                <c:ptCount val="7"/>
                <c:pt idx="0">
                  <c:v>Below 40</c:v>
                </c:pt>
                <c:pt idx="1">
                  <c:v>40-50</c:v>
                </c:pt>
                <c:pt idx="2">
                  <c:v>50-60</c:v>
                </c:pt>
                <c:pt idx="3">
                  <c:v>60-70</c:v>
                </c:pt>
                <c:pt idx="4">
                  <c:v>70-80</c:v>
                </c:pt>
                <c:pt idx="5">
                  <c:v>80-90</c:v>
                </c:pt>
                <c:pt idx="6">
                  <c:v>90-100</c:v>
                </c:pt>
              </c:strCache>
            </c:strRef>
          </c:cat>
          <c:val>
            <c:numRef>
              <c:f>Sheet1!$K$5:$K$11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F-410B-B8F7-2DD353442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04448"/>
        <c:axId val="218953600"/>
      </c:barChart>
      <c:catAx>
        <c:axId val="21890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8953600"/>
        <c:crosses val="autoZero"/>
        <c:auto val="1"/>
        <c:lblAlgn val="ctr"/>
        <c:lblOffset val="100"/>
        <c:noMultiLvlLbl val="0"/>
      </c:catAx>
      <c:valAx>
        <c:axId val="218953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0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4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6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51609-7012-4524-8F91-CAEC89A8DA2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8EB37-9F67-488F-AFCB-318363D4DA79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5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EC937-4EEB-42FF-9745-F8ECC712C67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1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09F27-08E5-47E1-9081-CDEF6FA99715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1E47-B223-48F4-A299-CE4A766087D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59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27830-E813-4D5B-BECC-EB4E76333BE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3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0E5CE-EF1E-495C-8D34-E9307ADFFB20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7D03F-0D9F-4D6E-A9DA-DA22B08C88F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8692-0FB6-433E-9CFB-08D03A34DD8A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PGXgzxoHw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7-05848-2.pd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hyperlink" Target="http://www.cns.nyu.edu/~lcv/ssi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11: Quality Assessment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27,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299607"/>
            <a:ext cx="8848725" cy="5057775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0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 </a:t>
            </a:r>
            <a:r>
              <a:rPr lang="en-US" alt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MSE=225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3" descr="crop_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6554"/>
            <a:ext cx="2590800" cy="2590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rop_lena_cont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6554"/>
            <a:ext cx="2590800" cy="2590800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12" name="Picture 10" descr="crop_lena_meanshi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554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13" name="Picture 11" descr="crop_lena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8903"/>
            <a:ext cx="2590800" cy="2590800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14" name="Picture 12" descr="crop_lena_bl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88903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15" name="Picture 13" descr="crop_lena_impul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8903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189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775253" y="4465983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How to define structural information?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How to separate </a:t>
            </a:r>
            <a:r>
              <a:rPr lang="en-US" altLang="en-US" dirty="0" smtClean="0">
                <a:latin typeface="+mn-lt"/>
              </a:rPr>
              <a:t>structural &amp; nonstructural info?</a:t>
            </a:r>
            <a:endParaRPr lang="en-US" altLang="en-US" dirty="0">
              <a:latin typeface="+mn-lt"/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775253" y="1083366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HVS Extracts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tructural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nformation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HVS H</a:t>
            </a:r>
            <a:r>
              <a:rPr lang="en-US" altLang="en-US" dirty="0" smtClean="0">
                <a:latin typeface="+mn-lt"/>
              </a:rPr>
              <a:t>ighly Adapted for 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Contextual Changes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65288"/>
              </p:ext>
            </p:extLst>
          </p:nvPr>
        </p:nvGraphicFramePr>
        <p:xfrm>
          <a:off x="927653" y="2537794"/>
          <a:ext cx="7467600" cy="144780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1616884397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737163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Classical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“New”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6071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Bottom-up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Top-down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86326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Error Visibility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Structural Distortion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9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Classic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22" y="1283333"/>
            <a:ext cx="8502955" cy="47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crop_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6554"/>
            <a:ext cx="2590800" cy="2590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rop_lena_contr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6554"/>
            <a:ext cx="2590800" cy="2590800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6" name="Picture 10" descr="crop_lena_meanshi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554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7" name="Picture 11" descr="crop_lena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8903"/>
            <a:ext cx="2590800" cy="2590800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8" name="Picture 12" descr="crop_lena_bl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88903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pic>
        <p:nvPicPr>
          <p:cNvPr id="9" name="Picture 13" descr="crop_lena_impul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8903"/>
            <a:ext cx="2605088" cy="2605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87289" y="1709526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SSIM=1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64494" y="1709526"/>
            <a:ext cx="1739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SSIM=0.949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21557" y="1709526"/>
            <a:ext cx="1914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SSIM=0.989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81539" y="4591875"/>
            <a:ext cx="1739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SSIM=0.671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101547" y="4591875"/>
            <a:ext cx="1802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SSIM=0.688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602896" y="4591875"/>
            <a:ext cx="2133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MSSIM=0.723</a:t>
            </a:r>
            <a:endParaRPr lang="en-US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Similarity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28930"/>
            <a:ext cx="8839200" cy="3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Similarity: </a:t>
            </a:r>
            <a:r>
              <a:rPr lang="en-US" sz="2800" dirty="0" smtClean="0"/>
              <a:t>Luminance, Contrast, &amp; Structure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60" y="2585934"/>
            <a:ext cx="2885475" cy="143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71" y="3100942"/>
            <a:ext cx="1349929" cy="48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399" y="4069802"/>
            <a:ext cx="5737201" cy="173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08" y="4703274"/>
            <a:ext cx="2261131" cy="64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50" y="1207805"/>
            <a:ext cx="8634098" cy="887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674445" y="5027619"/>
            <a:ext cx="1183148" cy="413513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793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Postulates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49" y="1596159"/>
            <a:ext cx="8939101" cy="33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2" y="1066800"/>
            <a:ext cx="8126455" cy="5654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68720" y="6328372"/>
            <a:ext cx="2073244" cy="3927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046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on Luminance Term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71985"/>
              </p:ext>
            </p:extLst>
          </p:nvPr>
        </p:nvGraphicFramePr>
        <p:xfrm>
          <a:off x="4313930" y="1570412"/>
          <a:ext cx="3967162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3" imgW="2286000" imgH="2260440" progId="Equation.DSMT4">
                  <p:embed/>
                </p:oleObj>
              </mc:Choice>
              <mc:Fallback>
                <p:oleObj name="Equation" r:id="rId3" imgW="228600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930" y="1570412"/>
                        <a:ext cx="3967162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http://www.rasmus.is/uk/t/F/Su64k03_m13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1" y="1570412"/>
            <a:ext cx="2364463" cy="29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36970"/>
              </p:ext>
            </p:extLst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00979" y="3042263"/>
            <a:ext cx="4065973" cy="57704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6481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04" y="1205684"/>
            <a:ext cx="8966991" cy="4141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4137434"/>
            <a:ext cx="2073244" cy="3927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3719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on Contrast Term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06748"/>
              </p:ext>
            </p:extLst>
          </p:nvPr>
        </p:nvGraphicFramePr>
        <p:xfrm>
          <a:off x="5258752" y="1437646"/>
          <a:ext cx="242252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3" imgW="1396800" imgH="1600200" progId="Equation.DSMT4">
                  <p:embed/>
                </p:oleObj>
              </mc:Choice>
              <mc:Fallback>
                <p:oleObj name="Equation" r:id="rId3" imgW="13968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752" y="1437646"/>
                        <a:ext cx="2422525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9628" y="4891414"/>
            <a:ext cx="8461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Weber’s law</a:t>
            </a:r>
            <a:r>
              <a:rPr lang="en-US" sz="2000" b="1" dirty="0"/>
              <a:t>, also called Weber-Fechner law, historically important psychological law quantifying the perception of change in a given stimulus. The law states that the change in a stimulus that will be just noticeable is a constant ratio of the original stimulus. It has been shown not to hold for extremes of stimulation.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28" y="1234709"/>
            <a:ext cx="4279075" cy="34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over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7" y="1214896"/>
            <a:ext cx="5190605" cy="52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698" y="934796"/>
            <a:ext cx="7054603" cy="58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Cauchy–Schwarz I</a:t>
            </a:r>
            <a:r>
              <a:rPr lang="en-US" sz="4000" dirty="0" smtClean="0"/>
              <a:t>nequality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1" y="990600"/>
            <a:ext cx="8909459" cy="5666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89831"/>
            <a:ext cx="4295775" cy="476250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2778" y="690841"/>
            <a:ext cx="1343587" cy="1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66736" y="941294"/>
            <a:ext cx="2646040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326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SSIM Is Born!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22630"/>
            <a:ext cx="6864202" cy="5616166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22" y="2955043"/>
            <a:ext cx="3127512" cy="31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1" y="1066800"/>
            <a:ext cx="8392357" cy="54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SSIM Extensions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4071" y="1295400"/>
            <a:ext cx="800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1111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Color </a:t>
            </a:r>
            <a:r>
              <a:rPr lang="en-US" altLang="en-US" dirty="0" smtClean="0">
                <a:latin typeface="+mn-lt"/>
              </a:rPr>
              <a:t>Image </a:t>
            </a:r>
            <a:r>
              <a:rPr lang="en-US" altLang="en-US" dirty="0">
                <a:latin typeface="+mn-lt"/>
              </a:rPr>
              <a:t>Q</a:t>
            </a:r>
            <a:r>
              <a:rPr lang="en-US" altLang="en-US" dirty="0" smtClean="0">
                <a:latin typeface="+mn-lt"/>
              </a:rPr>
              <a:t>uality </a:t>
            </a:r>
            <a:r>
              <a:rPr lang="en-US" altLang="en-US" dirty="0">
                <a:latin typeface="+mn-lt"/>
              </a:rPr>
              <a:t>A</a:t>
            </a:r>
            <a:r>
              <a:rPr lang="en-US" altLang="en-US" dirty="0" smtClean="0">
                <a:latin typeface="+mn-lt"/>
              </a:rPr>
              <a:t>ssessment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Video </a:t>
            </a:r>
            <a:r>
              <a:rPr lang="en-US" altLang="en-US" dirty="0" smtClean="0">
                <a:latin typeface="+mn-lt"/>
              </a:rPr>
              <a:t>Quality </a:t>
            </a:r>
            <a:r>
              <a:rPr lang="en-US" altLang="en-US" dirty="0">
                <a:latin typeface="+mn-lt"/>
              </a:rPr>
              <a:t>A</a:t>
            </a:r>
            <a:r>
              <a:rPr lang="en-US" altLang="en-US" dirty="0" smtClean="0">
                <a:latin typeface="+mn-lt"/>
              </a:rPr>
              <a:t>ssessment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Multi-scale SSIM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Complex </a:t>
            </a:r>
            <a:r>
              <a:rPr lang="en-US" altLang="en-US" dirty="0" smtClean="0">
                <a:latin typeface="+mn-lt"/>
              </a:rPr>
              <a:t>Wavelet </a:t>
            </a:r>
            <a:r>
              <a:rPr lang="en-US" altLang="en-US" dirty="0">
                <a:latin typeface="+mn-lt"/>
              </a:rPr>
              <a:t>SSIM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1149" y="2971800"/>
            <a:ext cx="8242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smtClean="0">
                <a:latin typeface="+mn-lt"/>
              </a:rPr>
              <a:t>Wang</a:t>
            </a:r>
            <a:r>
              <a:rPr lang="en-US" altLang="en-US" b="0" dirty="0">
                <a:latin typeface="+mn-lt"/>
              </a:rPr>
              <a:t>, </a:t>
            </a:r>
            <a:r>
              <a:rPr lang="en-US" altLang="en-US" b="0" i="1" dirty="0">
                <a:latin typeface="+mn-lt"/>
              </a:rPr>
              <a:t>et al</a:t>
            </a:r>
            <a:r>
              <a:rPr lang="en-US" altLang="en-US" b="0" dirty="0">
                <a:latin typeface="+mn-lt"/>
              </a:rPr>
              <a:t>., </a:t>
            </a:r>
            <a:r>
              <a:rPr lang="en-US" altLang="en-US" b="0" i="1" dirty="0">
                <a:latin typeface="+mn-lt"/>
              </a:rPr>
              <a:t>Signal Processing: Image Communication, </a:t>
            </a:r>
            <a:r>
              <a:rPr lang="en-US" altLang="en-US" b="0" dirty="0" smtClean="0">
                <a:latin typeface="+mn-lt"/>
              </a:rPr>
              <a:t>’04</a:t>
            </a:r>
            <a:endParaRPr lang="en-US" altLang="en-US" b="0" dirty="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01149" y="3962400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smtClean="0">
                <a:latin typeface="+mn-lt"/>
              </a:rPr>
              <a:t>Wang</a:t>
            </a:r>
            <a:r>
              <a:rPr lang="en-US" altLang="en-US" b="0" dirty="0">
                <a:latin typeface="+mn-lt"/>
              </a:rPr>
              <a:t>, </a:t>
            </a:r>
            <a:r>
              <a:rPr lang="en-US" altLang="en-US" b="0" i="1" dirty="0">
                <a:latin typeface="+mn-lt"/>
              </a:rPr>
              <a:t>et al</a:t>
            </a:r>
            <a:r>
              <a:rPr lang="en-US" altLang="en-US" b="0" dirty="0">
                <a:latin typeface="+mn-lt"/>
              </a:rPr>
              <a:t>., Invited Paper, </a:t>
            </a:r>
            <a:r>
              <a:rPr lang="en-US" altLang="en-US" b="0" i="1" dirty="0">
                <a:latin typeface="+mn-lt"/>
              </a:rPr>
              <a:t>IEEE Asilomar Conf. </a:t>
            </a:r>
            <a:r>
              <a:rPr lang="en-US" altLang="en-US" b="0" dirty="0" smtClean="0">
                <a:latin typeface="+mn-lt"/>
              </a:rPr>
              <a:t>’03</a:t>
            </a:r>
            <a:endParaRPr lang="en-US" altLang="en-US" b="0" dirty="0">
              <a:latin typeface="+mn-lt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901149" y="51054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smtClean="0">
                <a:latin typeface="+mn-lt"/>
              </a:rPr>
              <a:t>Wang </a:t>
            </a:r>
            <a:r>
              <a:rPr lang="en-US" altLang="en-US" b="0" dirty="0">
                <a:latin typeface="+mn-lt"/>
              </a:rPr>
              <a:t>&amp; </a:t>
            </a:r>
            <a:r>
              <a:rPr lang="en-US" altLang="en-US" b="0" dirty="0" err="1">
                <a:latin typeface="+mn-lt"/>
              </a:rPr>
              <a:t>Simoncelli</a:t>
            </a:r>
            <a:r>
              <a:rPr lang="en-US" altLang="en-US" b="0" dirty="0">
                <a:latin typeface="+mn-lt"/>
              </a:rPr>
              <a:t>, </a:t>
            </a:r>
            <a:r>
              <a:rPr lang="en-US" altLang="en-US" b="0" i="1" dirty="0">
                <a:latin typeface="+mn-lt"/>
              </a:rPr>
              <a:t>ICASSP </a:t>
            </a:r>
            <a:r>
              <a:rPr lang="en-US" altLang="en-US" b="0" dirty="0" smtClean="0">
                <a:latin typeface="+mn-lt"/>
              </a:rPr>
              <a:t>’05</a:t>
            </a:r>
            <a:endParaRPr lang="en-US" altLang="en-US" b="0" dirty="0">
              <a:latin typeface="+mn-lt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901149" y="18288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latin typeface="+mn-lt"/>
              </a:rPr>
              <a:t>Toet</a:t>
            </a:r>
            <a:r>
              <a:rPr lang="en-US" altLang="en-US" b="0" dirty="0" smtClean="0">
                <a:latin typeface="+mn-lt"/>
              </a:rPr>
              <a:t> </a:t>
            </a:r>
            <a:r>
              <a:rPr lang="en-US" altLang="en-US" b="0" dirty="0">
                <a:latin typeface="+mn-lt"/>
              </a:rPr>
              <a:t>&amp; </a:t>
            </a:r>
            <a:r>
              <a:rPr lang="en-US" altLang="en-US" b="0" dirty="0" err="1" smtClean="0">
                <a:latin typeface="+mn-lt"/>
              </a:rPr>
              <a:t>Lucassen</a:t>
            </a:r>
            <a:r>
              <a:rPr lang="en-US" altLang="en-US" b="0" dirty="0" smtClean="0">
                <a:latin typeface="+mn-lt"/>
              </a:rPr>
              <a:t>, </a:t>
            </a:r>
            <a:r>
              <a:rPr lang="en-US" altLang="en-US" b="0" i="1" dirty="0">
                <a:latin typeface="+mn-lt"/>
              </a:rPr>
              <a:t>Displays, </a:t>
            </a:r>
            <a:r>
              <a:rPr lang="en-US" altLang="en-US" b="0" dirty="0" smtClean="0">
                <a:latin typeface="+mn-lt"/>
              </a:rPr>
              <a:t>’03</a:t>
            </a:r>
            <a:endParaRPr lang="en-US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Exam 1 in </a:t>
            </a:r>
            <a:r>
              <a:rPr lang="en-US" dirty="0" smtClean="0"/>
              <a:t>S’18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40814" y="1497285"/>
          <a:ext cx="7062371" cy="40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3435658" y="1917577"/>
            <a:ext cx="0" cy="421689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72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Exam 1 in S’17</a:t>
            </a:r>
            <a:endParaRPr lang="en-US" dirty="0"/>
          </a:p>
        </p:txBody>
      </p:sp>
      <p:pic>
        <p:nvPicPr>
          <p:cNvPr id="23554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4" y="1329687"/>
            <a:ext cx="8076226" cy="48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84503" y="1447800"/>
            <a:ext cx="18188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2 : 95-90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3 : 90-85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4 : 85-80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5 : 80-75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6 : 75-70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7 : 70-65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8 : 65-60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9 : 60-55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10: 55-50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11: 50-45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12: 45-40</a:t>
            </a:r>
          </a:p>
        </p:txBody>
      </p:sp>
    </p:spTree>
    <p:extLst>
      <p:ext uri="{BB962C8B-B14F-4D97-AF65-F5344CB8AC3E}">
        <p14:creationId xmlns:p14="http://schemas.microsoft.com/office/powerpoint/2010/main" val="19604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Chapter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4" y="1553666"/>
            <a:ext cx="8572053" cy="45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 &amp; Distribution’16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980" y="2169106"/>
            <a:ext cx="3484852" cy="307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810" y="2169106"/>
            <a:ext cx="4757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+mn-lt"/>
                <a:ea typeface="Arial Unicode MS" panose="020B0604020202020204" pitchFamily="34" charset="-128"/>
              </a:rPr>
              <a:t>Grading Policy</a:t>
            </a:r>
            <a:endParaRPr lang="en-US" sz="1800" dirty="0">
              <a:latin typeface="+mn-lt"/>
              <a:ea typeface="Arial Unicode MS" panose="020B0604020202020204" pitchFamily="34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The final grade in this course will be based on the student total score on all components of the course. The total score is broken down into the following components: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Class participation:		10%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Exam I:			</a:t>
            </a:r>
            <a:r>
              <a:rPr lang="en-US" sz="1800" dirty="0" smtClean="0">
                <a:latin typeface="+mn-lt"/>
                <a:ea typeface="Arial Unicode MS" panose="020B0604020202020204" pitchFamily="34" charset="-128"/>
              </a:rPr>
              <a:t>20</a:t>
            </a:r>
            <a:r>
              <a:rPr lang="en-US" sz="1800" dirty="0">
                <a:latin typeface="+mn-lt"/>
                <a:ea typeface="Arial Unicode MS" panose="020B0604020202020204" pitchFamily="34" charset="-128"/>
              </a:rPr>
              <a:t>%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Exam II:			20%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Exam III:			20%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Arial Unicode MS" panose="020B0604020202020204" pitchFamily="34" charset="-128"/>
              </a:rPr>
              <a:t>Homework:			30</a:t>
            </a:r>
            <a:r>
              <a:rPr lang="en-US" sz="1800" dirty="0" smtClean="0">
                <a:latin typeface="+mn-lt"/>
                <a:ea typeface="Arial Unicode MS" panose="020B0604020202020204" pitchFamily="34" charset="-128"/>
              </a:rPr>
              <a:t>%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  <a:ea typeface="Arial Unicode MS" panose="020B0604020202020204" pitchFamily="34" charset="-128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</a:rPr>
              <a:t>Subject to further calibration</a:t>
            </a:r>
          </a:p>
        </p:txBody>
      </p:sp>
    </p:spTree>
    <p:extLst>
      <p:ext uri="{BB962C8B-B14F-4D97-AF65-F5344CB8AC3E}">
        <p14:creationId xmlns:p14="http://schemas.microsoft.com/office/powerpoint/2010/main" val="24433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732" y="1186004"/>
            <a:ext cx="78634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General Measures</a:t>
            </a:r>
          </a:p>
          <a:p>
            <a:r>
              <a:rPr lang="en-US" b="1" dirty="0"/>
              <a:t>	</a:t>
            </a:r>
            <a:r>
              <a:rPr lang="en-US" dirty="0" smtClean="0"/>
              <a:t>MSE</a:t>
            </a:r>
          </a:p>
          <a:p>
            <a:r>
              <a:rPr lang="en-US" dirty="0"/>
              <a:t>	</a:t>
            </a:r>
            <a:r>
              <a:rPr lang="en-US" dirty="0" smtClean="0"/>
              <a:t>KL Distance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System Specific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Noise, SNR &amp; CNR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Resolution (Spatial, Contrast, Temporal, Spectral)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Artifacts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Task Specific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Sensitivity &amp; Specificity</a:t>
            </a:r>
          </a:p>
          <a:p>
            <a:pPr lvl="1"/>
            <a:r>
              <a:rPr lang="en-US" dirty="0" smtClean="0"/>
              <a:t>	ROC &amp; AUC</a:t>
            </a:r>
          </a:p>
          <a:p>
            <a:r>
              <a:rPr lang="en-US" dirty="0" smtClean="0"/>
              <a:t>	Human Observer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Hotelling</a:t>
            </a:r>
            <a:r>
              <a:rPr lang="en-US" dirty="0" smtClean="0"/>
              <a:t> </a:t>
            </a:r>
            <a:r>
              <a:rPr lang="en-US" dirty="0" smtClean="0"/>
              <a:t>Observer</a:t>
            </a:r>
          </a:p>
          <a:p>
            <a:r>
              <a:rPr lang="en-US" dirty="0"/>
              <a:t>	</a:t>
            </a:r>
            <a:r>
              <a:rPr lang="en-US" dirty="0" smtClean="0"/>
              <a:t>Neural Network/Radiomics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Noise Ratio (SNR)</a:t>
            </a:r>
            <a:endParaRPr lang="en-US" dirty="0"/>
          </a:p>
        </p:txBody>
      </p:sp>
      <p:pic>
        <p:nvPicPr>
          <p:cNvPr id="31746" name="Picture 2" descr="Image result for signal noise ra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8" y="1161256"/>
            <a:ext cx="8172743" cy="39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17757"/>
              </p:ext>
            </p:extLst>
          </p:nvPr>
        </p:nvGraphicFramePr>
        <p:xfrm>
          <a:off x="3530154" y="5179675"/>
          <a:ext cx="4170362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2514600" imgH="787320" progId="Equation.DSMT4">
                  <p:embed/>
                </p:oleObj>
              </mc:Choice>
              <mc:Fallback>
                <p:oleObj name="Equation" r:id="rId4" imgW="25146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154" y="5179675"/>
                        <a:ext cx="4170362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2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Spatial Resolution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6" y="1110153"/>
            <a:ext cx="8244468" cy="5467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218449" y="5441795"/>
            <a:ext cx="635619" cy="14162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295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</a:t>
            </a:r>
            <a:r>
              <a:rPr lang="en-US" dirty="0" smtClean="0"/>
              <a:t>Transfer Function 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43637" r="2429" b="1616"/>
          <a:stretch>
            <a:fillRect/>
          </a:stretch>
        </p:blipFill>
        <p:spPr bwMode="auto">
          <a:xfrm>
            <a:off x="697109" y="1024580"/>
            <a:ext cx="7775862" cy="48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Resolution</a:t>
            </a:r>
            <a:endParaRPr lang="en-US" dirty="0"/>
          </a:p>
        </p:txBody>
      </p:sp>
      <p:pic>
        <p:nvPicPr>
          <p:cNvPr id="4098" name="Picture 2" descr="http://www.toshibamedicalsystems.com/products/ct/img/first-img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4" y="1206373"/>
            <a:ext cx="8251231" cy="52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Artifacts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20" y="990600"/>
            <a:ext cx="5557759" cy="56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732" y="1186004"/>
            <a:ext cx="78634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General Measures</a:t>
            </a:r>
          </a:p>
          <a:p>
            <a:r>
              <a:rPr lang="en-US" b="1" dirty="0"/>
              <a:t>	</a:t>
            </a:r>
            <a:r>
              <a:rPr lang="en-US" dirty="0" smtClean="0"/>
              <a:t>MSE</a:t>
            </a:r>
          </a:p>
          <a:p>
            <a:r>
              <a:rPr lang="en-US" dirty="0"/>
              <a:t>	</a:t>
            </a:r>
            <a:r>
              <a:rPr lang="en-US" dirty="0" smtClean="0"/>
              <a:t>KL Distance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System Specific</a:t>
            </a:r>
          </a:p>
          <a:p>
            <a:r>
              <a:rPr lang="en-US" b="1" dirty="0"/>
              <a:t>	</a:t>
            </a:r>
            <a:r>
              <a:rPr lang="en-US" dirty="0" smtClean="0"/>
              <a:t>Noise, SNR &amp; CNR</a:t>
            </a:r>
          </a:p>
          <a:p>
            <a:r>
              <a:rPr lang="en-US" dirty="0"/>
              <a:t>	</a:t>
            </a:r>
            <a:r>
              <a:rPr lang="en-US" dirty="0" smtClean="0"/>
              <a:t>Resolution (Spatial, Contrast, Temporal, Spectral)</a:t>
            </a:r>
          </a:p>
          <a:p>
            <a:r>
              <a:rPr lang="en-US" dirty="0"/>
              <a:t>	</a:t>
            </a:r>
            <a:r>
              <a:rPr lang="en-US" dirty="0" smtClean="0"/>
              <a:t>Artifacts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Task Specific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Sensitivity &amp; Specificity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	ROC &amp; AUC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Human Observer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Hotelling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Observer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Neural Network/Radiomics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Task-specific Measures</a:t>
            </a:r>
            <a:endParaRPr lang="en-US" dirty="0"/>
          </a:p>
        </p:txBody>
      </p:sp>
      <p:pic>
        <p:nvPicPr>
          <p:cNvPr id="50178" name="Picture 2" descr="http://theyarerising.com/wp-content/diagnostic-radiology-d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7" y="990600"/>
            <a:ext cx="718888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Four Cases (Two Error Types)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3668" y="2077278"/>
            <a:ext cx="3727174" cy="612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dirty="0" smtClean="0"/>
              <a:t>      </a:t>
            </a:r>
            <a:r>
              <a:rPr lang="en-GB" altLang="en-US" sz="2400" b="1" dirty="0" smtClean="0"/>
              <a:t>Edge              Not</a:t>
            </a:r>
            <a:endParaRPr lang="en-GB" altLang="en-US" sz="2400" b="1" dirty="0"/>
          </a:p>
          <a:p>
            <a:pPr>
              <a:buFont typeface="Wingdings" panose="05000000000000000000" pitchFamily="2" charset="2"/>
              <a:buNone/>
            </a:pPr>
            <a:endParaRPr lang="en-GB" altLang="en-US" sz="2400" b="1" dirty="0"/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graphicFrame>
        <p:nvGraphicFramePr>
          <p:cNvPr id="10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69298"/>
              </p:ext>
            </p:extLst>
          </p:nvPr>
        </p:nvGraphicFramePr>
        <p:xfrm>
          <a:off x="4850296" y="2613991"/>
          <a:ext cx="3720546" cy="2616200"/>
        </p:xfrm>
        <a:graphic>
          <a:graphicData uri="http://schemas.openxmlformats.org/drawingml/2006/table">
            <a:tbl>
              <a:tblPr/>
              <a:tblGrid>
                <a:gridCol w="1860273">
                  <a:extLst>
                    <a:ext uri="{9D8B030D-6E8A-4147-A177-3AD203B41FA5}">
                      <a16:colId xmlns:a16="http://schemas.microsoft.com/office/drawing/2014/main" val="2075233395"/>
                    </a:ext>
                  </a:extLst>
                </a:gridCol>
                <a:gridCol w="1860273">
                  <a:extLst>
                    <a:ext uri="{9D8B030D-6E8A-4147-A177-3AD203B41FA5}">
                      <a16:colId xmlns:a16="http://schemas.microsoft.com/office/drawing/2014/main" val="1184205662"/>
                    </a:ext>
                  </a:extLst>
                </a:gridCol>
              </a:tblGrid>
              <a:tr h="1308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False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2555"/>
                  </a:ext>
                </a:extLst>
              </a:tr>
              <a:tr h="1308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46758"/>
                  </a:ext>
                </a:extLst>
              </a:tr>
            </a:tbl>
          </a:graphicData>
        </a:graphic>
      </p:graphicFrame>
      <p:sp>
        <p:nvSpPr>
          <p:cNvPr id="1060" name="Text Box 36"/>
          <p:cNvSpPr txBox="1">
            <a:spLocks noChangeArrowheads="1"/>
          </p:cNvSpPr>
          <p:nvPr/>
        </p:nvSpPr>
        <p:spPr bwMode="auto">
          <a:xfrm rot="10800000">
            <a:off x="4286356" y="2613991"/>
            <a:ext cx="55399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+mn-lt"/>
              </a:rPr>
              <a:t>    Not        Edge</a:t>
            </a:r>
            <a:endParaRPr lang="en-GB" altLang="en-US" b="1" dirty="0">
              <a:latin typeface="+mn-lt"/>
            </a:endParaRPr>
          </a:p>
        </p:txBody>
      </p:sp>
      <p:pic>
        <p:nvPicPr>
          <p:cNvPr id="30722" name="Picture 2" descr="Image result for edge det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3" y="2077278"/>
            <a:ext cx="3471392" cy="32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732" y="1186004"/>
            <a:ext cx="78634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General Measures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MSE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KL Distance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System Specific</a:t>
            </a:r>
          </a:p>
          <a:p>
            <a:r>
              <a:rPr lang="en-US" b="1" dirty="0"/>
              <a:t>	</a:t>
            </a:r>
            <a:r>
              <a:rPr lang="en-US" dirty="0" smtClean="0"/>
              <a:t>Noise, SNR &amp; CNR</a:t>
            </a:r>
          </a:p>
          <a:p>
            <a:r>
              <a:rPr lang="en-US" dirty="0"/>
              <a:t>	</a:t>
            </a:r>
            <a:r>
              <a:rPr lang="en-US" dirty="0" smtClean="0"/>
              <a:t>Resolution (Spatial, Contrast, Temporal, Spectral)</a:t>
            </a:r>
          </a:p>
          <a:p>
            <a:r>
              <a:rPr lang="en-US" dirty="0"/>
              <a:t>	</a:t>
            </a:r>
            <a:r>
              <a:rPr lang="en-US" dirty="0" smtClean="0"/>
              <a:t>Artifacts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Task Specific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Sensitivity &amp; Specificity</a:t>
            </a:r>
          </a:p>
          <a:p>
            <a:pPr lvl="1"/>
            <a:r>
              <a:rPr lang="en-US" dirty="0" smtClean="0"/>
              <a:t>	ROC &amp; AUC</a:t>
            </a:r>
          </a:p>
          <a:p>
            <a:r>
              <a:rPr lang="en-US" dirty="0" smtClean="0"/>
              <a:t>	Human Observer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Hotelling</a:t>
            </a:r>
            <a:r>
              <a:rPr lang="en-US" dirty="0" smtClean="0"/>
              <a:t> </a:t>
            </a:r>
            <a:r>
              <a:rPr lang="en-US" dirty="0" smtClean="0"/>
              <a:t>Observer</a:t>
            </a:r>
          </a:p>
          <a:p>
            <a:r>
              <a:rPr lang="en-US" dirty="0"/>
              <a:t>	</a:t>
            </a:r>
            <a:r>
              <a:rPr lang="en-US" dirty="0" smtClean="0"/>
              <a:t>Neural Network/Radiomics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</a:t>
            </a:r>
            <a:r>
              <a:rPr lang="en-GB" altLang="en-US" dirty="0">
                <a:solidFill>
                  <a:srgbClr val="FF0000"/>
                </a:solidFill>
              </a:rPr>
              <a:t>e</a:t>
            </a:r>
            <a:r>
              <a:rPr lang="en-GB" altLang="en-US" dirty="0"/>
              <a:t>nsitivity </a:t>
            </a:r>
            <a:r>
              <a:rPr lang="en-GB" altLang="en-US" dirty="0" smtClean="0"/>
              <a:t>&amp; </a:t>
            </a:r>
            <a:r>
              <a:rPr lang="en-GB" altLang="en-US" dirty="0"/>
              <a:t>S</a:t>
            </a:r>
            <a:r>
              <a:rPr lang="en-GB" altLang="en-US" dirty="0">
                <a:solidFill>
                  <a:srgbClr val="0000FF"/>
                </a:solidFill>
              </a:rPr>
              <a:t>p</a:t>
            </a:r>
            <a:r>
              <a:rPr lang="en-GB" altLang="en-US" dirty="0"/>
              <a:t>ecificity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93644" y="2253590"/>
            <a:ext cx="3733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Sensitivity=TP/(TP+FN)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93644" y="4539587"/>
            <a:ext cx="3929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Specificity</a:t>
            </a:r>
            <a:r>
              <a:rPr lang="en-GB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=TN/(TN+FP) 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90999" y="1699593"/>
            <a:ext cx="4648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</a:rPr>
              <a:t>L</a:t>
            </a:r>
            <a:r>
              <a:rPr lang="en-GB" altLang="en-US" dirty="0" smtClean="0">
                <a:latin typeface="Arial" panose="020B0604020202020204" pitchFamily="34" charset="0"/>
              </a:rPr>
              <a:t>ikelihood </a:t>
            </a:r>
            <a:r>
              <a:rPr lang="en-GB" altLang="en-US" dirty="0">
                <a:latin typeface="Arial" panose="020B0604020202020204" pitchFamily="34" charset="0"/>
              </a:rPr>
              <a:t>of </a:t>
            </a: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positive </a:t>
            </a: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case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Or % of </a:t>
            </a:r>
            <a:r>
              <a:rPr lang="en-GB" altLang="en-US" dirty="0">
                <a:latin typeface="Arial" panose="020B0604020202020204" pitchFamily="34" charset="0"/>
              </a:rPr>
              <a:t>edges we </a:t>
            </a:r>
            <a:r>
              <a:rPr lang="en-GB" altLang="en-US" dirty="0" smtClean="0">
                <a:latin typeface="Arial" panose="020B0604020202020204" pitchFamily="34" charset="0"/>
              </a:rPr>
              <a:t>find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How sure we say Y</a:t>
            </a:r>
            <a:r>
              <a:rPr lang="en-GB" alt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GB" altLang="en-US" dirty="0" smtClean="0">
                <a:latin typeface="Arial" panose="020B0604020202020204" pitchFamily="34" charset="0"/>
              </a:rPr>
              <a:t>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67199" y="3985590"/>
            <a:ext cx="4572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</a:rPr>
              <a:t>L</a:t>
            </a:r>
            <a:r>
              <a:rPr lang="en-GB" altLang="en-US" dirty="0" smtClean="0">
                <a:latin typeface="Arial" panose="020B0604020202020204" pitchFamily="34" charset="0"/>
              </a:rPr>
              <a:t>ikelihood </a:t>
            </a:r>
            <a:r>
              <a:rPr lang="en-GB" altLang="en-US" dirty="0">
                <a:latin typeface="Arial" panose="020B0604020202020204" pitchFamily="34" charset="0"/>
              </a:rPr>
              <a:t>of </a:t>
            </a: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a </a:t>
            </a: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</a:rPr>
              <a:t>negative </a:t>
            </a: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case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Or % of </a:t>
            </a:r>
            <a:r>
              <a:rPr lang="en-GB" altLang="en-US" dirty="0">
                <a:latin typeface="Arial" panose="020B0604020202020204" pitchFamily="34" charset="0"/>
              </a:rPr>
              <a:t>non-edges </a:t>
            </a:r>
            <a:r>
              <a:rPr lang="en-GB" altLang="en-US" dirty="0" smtClean="0">
                <a:latin typeface="Arial" panose="020B0604020202020204" pitchFamily="34" charset="0"/>
              </a:rPr>
              <a:t>we find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How sure we say NO</a:t>
            </a:r>
            <a:r>
              <a:rPr lang="en-GB" altLang="en-US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GB" altLang="en-US" dirty="0" smtClean="0">
                <a:latin typeface="Arial" panose="020B0604020202020204" pitchFamily="34" charset="0"/>
              </a:rPr>
              <a:t>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6310" y="2402886"/>
            <a:ext cx="2394753" cy="23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 &amp; NPV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5" y="1331138"/>
            <a:ext cx="8855888" cy="41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2" y="1141843"/>
            <a:ext cx="8635475" cy="51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82927" y="1882446"/>
            <a:ext cx="3225365" cy="3167268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Receiver Operating Characteristic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91908" y="5092402"/>
            <a:ext cx="23942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>
                <a:latin typeface="Arial" panose="020B0604020202020204" pitchFamily="34" charset="0"/>
              </a:rPr>
              <a:t>1-Specificity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5400000">
            <a:off x="-522181" y="3054557"/>
            <a:ext cx="2019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>
                <a:latin typeface="Arial" panose="020B0604020202020204" pitchFamily="34" charset="0"/>
              </a:rPr>
              <a:t>Sensitivity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864704" y="2878015"/>
            <a:ext cx="304801" cy="21717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1169505" y="2458916"/>
            <a:ext cx="381000" cy="381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1550505" y="2306516"/>
            <a:ext cx="381000" cy="152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2617305" y="2077916"/>
            <a:ext cx="457200" cy="76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3074505" y="1882444"/>
            <a:ext cx="990600" cy="19547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1931505" y="2154116"/>
            <a:ext cx="685800" cy="152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864703" y="1882442"/>
            <a:ext cx="3243589" cy="3167272"/>
          </a:xfrm>
          <a:prstGeom prst="line">
            <a:avLst/>
          </a:prstGeom>
          <a:noFill/>
          <a:ln w="635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53318" y="4299145"/>
            <a:ext cx="36841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Any </a:t>
            </a:r>
            <a:r>
              <a:rPr lang="en-GB" altLang="en-US" sz="2000" dirty="0">
                <a:solidFill>
                  <a:srgbClr val="00B0F0"/>
                </a:solidFill>
                <a:latin typeface="Arial" panose="020B0604020202020204" pitchFamily="34" charset="0"/>
              </a:rPr>
              <a:t>detector on this side can </a:t>
            </a:r>
            <a:r>
              <a:rPr lang="en-GB" altLang="en-US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do better by </a:t>
            </a:r>
            <a:r>
              <a:rPr lang="en-GB" altLang="en-US" sz="2000" dirty="0">
                <a:solidFill>
                  <a:srgbClr val="00B0F0"/>
                </a:solidFill>
                <a:latin typeface="Arial" panose="020B0604020202020204" pitchFamily="34" charset="0"/>
              </a:rPr>
              <a:t>flipping its </a:t>
            </a:r>
            <a:r>
              <a:rPr lang="en-GB" altLang="en-US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output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251872" y="2557438"/>
            <a:ext cx="57911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latin typeface="Arial" panose="020B0604020202020204" pitchFamily="34" charset="0"/>
              </a:rPr>
              <a:t>Report sensitivity &amp; specificity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Arial" panose="020B0604020202020204" pitchFamily="34" charset="0"/>
              </a:rPr>
              <a:t>G</a:t>
            </a:r>
            <a:r>
              <a:rPr lang="en-GB" altLang="en-US" sz="2800" b="1" dirty="0" smtClean="0">
                <a:latin typeface="Arial" panose="020B0604020202020204" pitchFamily="34" charset="0"/>
              </a:rPr>
              <a:t>ive </a:t>
            </a:r>
            <a:r>
              <a:rPr lang="en-GB" altLang="en-US" sz="2800" b="1" dirty="0">
                <a:latin typeface="Arial" panose="020B0604020202020204" pitchFamily="34" charset="0"/>
              </a:rPr>
              <a:t>an ROC </a:t>
            </a:r>
            <a:r>
              <a:rPr lang="en-GB" altLang="en-US" sz="2800" b="1" dirty="0" smtClean="0">
                <a:latin typeface="Arial" panose="020B0604020202020204" pitchFamily="34" charset="0"/>
              </a:rPr>
              <a:t>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Arial" panose="020B0604020202020204" pitchFamily="34" charset="0"/>
              </a:rPr>
              <a:t>A</a:t>
            </a:r>
            <a:r>
              <a:rPr lang="en-GB" altLang="en-US" sz="2800" b="1" dirty="0" smtClean="0">
                <a:latin typeface="Arial" panose="020B0604020202020204" pitchFamily="34" charset="0"/>
              </a:rPr>
              <a:t>verage </a:t>
            </a:r>
            <a:r>
              <a:rPr lang="en-GB" altLang="en-US" sz="2800" b="1" dirty="0">
                <a:latin typeface="Arial" panose="020B0604020202020204" pitchFamily="34" charset="0"/>
              </a:rPr>
              <a:t>over </a:t>
            </a:r>
            <a:r>
              <a:rPr lang="en-GB" altLang="en-US" sz="2800" b="1" dirty="0" smtClean="0">
                <a:latin typeface="Arial" panose="020B0604020202020204" pitchFamily="34" charset="0"/>
              </a:rPr>
              <a:t>many data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2252873" y="4215514"/>
            <a:ext cx="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864705" y="1624029"/>
            <a:ext cx="0" cy="34256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864704" y="5049716"/>
            <a:ext cx="3508209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7862" y="3625000"/>
            <a:ext cx="3127512" cy="31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TPF vs FPF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3" y="1342946"/>
            <a:ext cx="8845154" cy="41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Case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204278" y="4629840"/>
            <a:ext cx="52006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3848928" y="2400990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0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2 w 2026"/>
              <a:gd name="T11" fmla="*/ 1404 h 1404"/>
              <a:gd name="T12" fmla="*/ 272 w 2026"/>
              <a:gd name="T13" fmla="*/ 1404 h 1404"/>
              <a:gd name="T14" fmla="*/ 314 w 2026"/>
              <a:gd name="T15" fmla="*/ 1404 h 1404"/>
              <a:gd name="T16" fmla="*/ 354 w 2026"/>
              <a:gd name="T17" fmla="*/ 1404 h 1404"/>
              <a:gd name="T18" fmla="*/ 394 w 2026"/>
              <a:gd name="T19" fmla="*/ 1404 h 1404"/>
              <a:gd name="T20" fmla="*/ 434 w 2026"/>
              <a:gd name="T21" fmla="*/ 1404 h 1404"/>
              <a:gd name="T22" fmla="*/ 476 w 2026"/>
              <a:gd name="T23" fmla="*/ 1404 h 1404"/>
              <a:gd name="T24" fmla="*/ 516 w 2026"/>
              <a:gd name="T25" fmla="*/ 1404 h 1404"/>
              <a:gd name="T26" fmla="*/ 556 w 2026"/>
              <a:gd name="T27" fmla="*/ 1404 h 1404"/>
              <a:gd name="T28" fmla="*/ 598 w 2026"/>
              <a:gd name="T29" fmla="*/ 1402 h 1404"/>
              <a:gd name="T30" fmla="*/ 638 w 2026"/>
              <a:gd name="T31" fmla="*/ 1400 h 1404"/>
              <a:gd name="T32" fmla="*/ 678 w 2026"/>
              <a:gd name="T33" fmla="*/ 1396 h 1404"/>
              <a:gd name="T34" fmla="*/ 718 w 2026"/>
              <a:gd name="T35" fmla="*/ 1388 h 1404"/>
              <a:gd name="T36" fmla="*/ 760 w 2026"/>
              <a:gd name="T37" fmla="*/ 1374 h 1404"/>
              <a:gd name="T38" fmla="*/ 800 w 2026"/>
              <a:gd name="T39" fmla="*/ 1354 h 1404"/>
              <a:gd name="T40" fmla="*/ 840 w 2026"/>
              <a:gd name="T41" fmla="*/ 1320 h 1404"/>
              <a:gd name="T42" fmla="*/ 880 w 2026"/>
              <a:gd name="T43" fmla="*/ 1272 h 1404"/>
              <a:gd name="T44" fmla="*/ 922 w 2026"/>
              <a:gd name="T45" fmla="*/ 1204 h 1404"/>
              <a:gd name="T46" fmla="*/ 962 w 2026"/>
              <a:gd name="T47" fmla="*/ 1114 h 1404"/>
              <a:gd name="T48" fmla="*/ 1002 w 2026"/>
              <a:gd name="T49" fmla="*/ 998 h 1404"/>
              <a:gd name="T50" fmla="*/ 1042 w 2026"/>
              <a:gd name="T51" fmla="*/ 860 h 1404"/>
              <a:gd name="T52" fmla="*/ 1084 w 2026"/>
              <a:gd name="T53" fmla="*/ 702 h 1404"/>
              <a:gd name="T54" fmla="*/ 1124 w 2026"/>
              <a:gd name="T55" fmla="*/ 534 h 1404"/>
              <a:gd name="T56" fmla="*/ 1164 w 2026"/>
              <a:gd name="T57" fmla="*/ 368 h 1404"/>
              <a:gd name="T58" fmla="*/ 1206 w 2026"/>
              <a:gd name="T59" fmla="*/ 218 h 1404"/>
              <a:gd name="T60" fmla="*/ 1246 w 2026"/>
              <a:gd name="T61" fmla="*/ 98 h 1404"/>
              <a:gd name="T62" fmla="*/ 1286 w 2026"/>
              <a:gd name="T63" fmla="*/ 22 h 1404"/>
              <a:gd name="T64" fmla="*/ 1326 w 2026"/>
              <a:gd name="T65" fmla="*/ 0 h 1404"/>
              <a:gd name="T66" fmla="*/ 1366 w 2026"/>
              <a:gd name="T67" fmla="*/ 32 h 1404"/>
              <a:gd name="T68" fmla="*/ 1408 w 2026"/>
              <a:gd name="T69" fmla="*/ 116 h 1404"/>
              <a:gd name="T70" fmla="*/ 1448 w 2026"/>
              <a:gd name="T71" fmla="*/ 242 h 1404"/>
              <a:gd name="T72" fmla="*/ 1488 w 2026"/>
              <a:gd name="T73" fmla="*/ 396 h 1404"/>
              <a:gd name="T74" fmla="*/ 1530 w 2026"/>
              <a:gd name="T75" fmla="*/ 564 h 1404"/>
              <a:gd name="T76" fmla="*/ 1570 w 2026"/>
              <a:gd name="T77" fmla="*/ 730 h 1404"/>
              <a:gd name="T78" fmla="*/ 1610 w 2026"/>
              <a:gd name="T79" fmla="*/ 886 h 1404"/>
              <a:gd name="T80" fmla="*/ 1650 w 2026"/>
              <a:gd name="T81" fmla="*/ 1020 h 1404"/>
              <a:gd name="T82" fmla="*/ 1692 w 2026"/>
              <a:gd name="T83" fmla="*/ 1132 h 1404"/>
              <a:gd name="T84" fmla="*/ 1732 w 2026"/>
              <a:gd name="T85" fmla="*/ 1218 h 1404"/>
              <a:gd name="T86" fmla="*/ 1772 w 2026"/>
              <a:gd name="T87" fmla="*/ 1282 h 1404"/>
              <a:gd name="T88" fmla="*/ 1812 w 2026"/>
              <a:gd name="T89" fmla="*/ 1328 h 1404"/>
              <a:gd name="T90" fmla="*/ 1854 w 2026"/>
              <a:gd name="T91" fmla="*/ 1358 h 1404"/>
              <a:gd name="T92" fmla="*/ 1894 w 2026"/>
              <a:gd name="T93" fmla="*/ 1378 h 1404"/>
              <a:gd name="T94" fmla="*/ 1934 w 2026"/>
              <a:gd name="T95" fmla="*/ 1390 h 1404"/>
              <a:gd name="T96" fmla="*/ 1974 w 2026"/>
              <a:gd name="T97" fmla="*/ 1396 h 1404"/>
              <a:gd name="T98" fmla="*/ 2016 w 2026"/>
              <a:gd name="T99" fmla="*/ 1400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0" y="1404"/>
                </a:lnTo>
                <a:lnTo>
                  <a:pt x="110" y="1404"/>
                </a:lnTo>
                <a:lnTo>
                  <a:pt x="120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2" y="1404"/>
                </a:lnTo>
                <a:lnTo>
                  <a:pt x="222" y="1404"/>
                </a:lnTo>
                <a:lnTo>
                  <a:pt x="232" y="1404"/>
                </a:lnTo>
                <a:lnTo>
                  <a:pt x="242" y="1404"/>
                </a:lnTo>
                <a:lnTo>
                  <a:pt x="252" y="1404"/>
                </a:lnTo>
                <a:lnTo>
                  <a:pt x="262" y="1404"/>
                </a:lnTo>
                <a:lnTo>
                  <a:pt x="272" y="1404"/>
                </a:lnTo>
                <a:lnTo>
                  <a:pt x="282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4" y="1404"/>
                </a:lnTo>
                <a:lnTo>
                  <a:pt x="334" y="1404"/>
                </a:lnTo>
                <a:lnTo>
                  <a:pt x="344" y="1404"/>
                </a:lnTo>
                <a:lnTo>
                  <a:pt x="354" y="1404"/>
                </a:lnTo>
                <a:lnTo>
                  <a:pt x="364" y="1404"/>
                </a:lnTo>
                <a:lnTo>
                  <a:pt x="374" y="1404"/>
                </a:lnTo>
                <a:lnTo>
                  <a:pt x="384" y="1404"/>
                </a:lnTo>
                <a:lnTo>
                  <a:pt x="394" y="1404"/>
                </a:lnTo>
                <a:lnTo>
                  <a:pt x="404" y="1404"/>
                </a:lnTo>
                <a:lnTo>
                  <a:pt x="414" y="1404"/>
                </a:lnTo>
                <a:lnTo>
                  <a:pt x="424" y="1404"/>
                </a:lnTo>
                <a:lnTo>
                  <a:pt x="434" y="1404"/>
                </a:lnTo>
                <a:lnTo>
                  <a:pt x="446" y="1404"/>
                </a:lnTo>
                <a:lnTo>
                  <a:pt x="456" y="1404"/>
                </a:lnTo>
                <a:lnTo>
                  <a:pt x="466" y="1404"/>
                </a:lnTo>
                <a:lnTo>
                  <a:pt x="476" y="1404"/>
                </a:lnTo>
                <a:lnTo>
                  <a:pt x="486" y="1404"/>
                </a:lnTo>
                <a:lnTo>
                  <a:pt x="496" y="1404"/>
                </a:lnTo>
                <a:lnTo>
                  <a:pt x="506" y="1404"/>
                </a:lnTo>
                <a:lnTo>
                  <a:pt x="516" y="1404"/>
                </a:lnTo>
                <a:lnTo>
                  <a:pt x="526" y="1404"/>
                </a:lnTo>
                <a:lnTo>
                  <a:pt x="536" y="1404"/>
                </a:lnTo>
                <a:lnTo>
                  <a:pt x="546" y="1404"/>
                </a:lnTo>
                <a:lnTo>
                  <a:pt x="556" y="1404"/>
                </a:lnTo>
                <a:lnTo>
                  <a:pt x="566" y="1404"/>
                </a:lnTo>
                <a:lnTo>
                  <a:pt x="576" y="1404"/>
                </a:lnTo>
                <a:lnTo>
                  <a:pt x="586" y="1402"/>
                </a:lnTo>
                <a:lnTo>
                  <a:pt x="598" y="1402"/>
                </a:lnTo>
                <a:lnTo>
                  <a:pt x="608" y="1402"/>
                </a:lnTo>
                <a:lnTo>
                  <a:pt x="618" y="1402"/>
                </a:lnTo>
                <a:lnTo>
                  <a:pt x="628" y="1400"/>
                </a:lnTo>
                <a:lnTo>
                  <a:pt x="638" y="1400"/>
                </a:lnTo>
                <a:lnTo>
                  <a:pt x="648" y="1400"/>
                </a:lnTo>
                <a:lnTo>
                  <a:pt x="658" y="1398"/>
                </a:lnTo>
                <a:lnTo>
                  <a:pt x="668" y="1396"/>
                </a:lnTo>
                <a:lnTo>
                  <a:pt x="678" y="1396"/>
                </a:lnTo>
                <a:lnTo>
                  <a:pt x="688" y="1394"/>
                </a:lnTo>
                <a:lnTo>
                  <a:pt x="698" y="1392"/>
                </a:lnTo>
                <a:lnTo>
                  <a:pt x="708" y="1390"/>
                </a:lnTo>
                <a:lnTo>
                  <a:pt x="718" y="1388"/>
                </a:lnTo>
                <a:lnTo>
                  <a:pt x="728" y="1384"/>
                </a:lnTo>
                <a:lnTo>
                  <a:pt x="738" y="1382"/>
                </a:lnTo>
                <a:lnTo>
                  <a:pt x="748" y="1378"/>
                </a:lnTo>
                <a:lnTo>
                  <a:pt x="760" y="1374"/>
                </a:lnTo>
                <a:lnTo>
                  <a:pt x="770" y="1370"/>
                </a:lnTo>
                <a:lnTo>
                  <a:pt x="780" y="1364"/>
                </a:lnTo>
                <a:lnTo>
                  <a:pt x="790" y="1360"/>
                </a:lnTo>
                <a:lnTo>
                  <a:pt x="800" y="1354"/>
                </a:lnTo>
                <a:lnTo>
                  <a:pt x="810" y="1346"/>
                </a:lnTo>
                <a:lnTo>
                  <a:pt x="820" y="1338"/>
                </a:lnTo>
                <a:lnTo>
                  <a:pt x="830" y="1330"/>
                </a:lnTo>
                <a:lnTo>
                  <a:pt x="840" y="1320"/>
                </a:lnTo>
                <a:lnTo>
                  <a:pt x="850" y="1310"/>
                </a:lnTo>
                <a:lnTo>
                  <a:pt x="860" y="1298"/>
                </a:lnTo>
                <a:lnTo>
                  <a:pt x="870" y="1286"/>
                </a:lnTo>
                <a:lnTo>
                  <a:pt x="880" y="1272"/>
                </a:lnTo>
                <a:lnTo>
                  <a:pt x="890" y="1256"/>
                </a:lnTo>
                <a:lnTo>
                  <a:pt x="900" y="1240"/>
                </a:lnTo>
                <a:lnTo>
                  <a:pt x="912" y="1222"/>
                </a:lnTo>
                <a:lnTo>
                  <a:pt x="922" y="1204"/>
                </a:lnTo>
                <a:lnTo>
                  <a:pt x="932" y="1184"/>
                </a:lnTo>
                <a:lnTo>
                  <a:pt x="942" y="1162"/>
                </a:lnTo>
                <a:lnTo>
                  <a:pt x="952" y="1138"/>
                </a:lnTo>
                <a:lnTo>
                  <a:pt x="962" y="1114"/>
                </a:lnTo>
                <a:lnTo>
                  <a:pt x="972" y="1086"/>
                </a:lnTo>
                <a:lnTo>
                  <a:pt x="982" y="1058"/>
                </a:lnTo>
                <a:lnTo>
                  <a:pt x="992" y="1030"/>
                </a:lnTo>
                <a:lnTo>
                  <a:pt x="1002" y="998"/>
                </a:lnTo>
                <a:lnTo>
                  <a:pt x="1012" y="966"/>
                </a:lnTo>
                <a:lnTo>
                  <a:pt x="1022" y="932"/>
                </a:lnTo>
                <a:lnTo>
                  <a:pt x="1032" y="896"/>
                </a:lnTo>
                <a:lnTo>
                  <a:pt x="1042" y="860"/>
                </a:lnTo>
                <a:lnTo>
                  <a:pt x="1052" y="822"/>
                </a:lnTo>
                <a:lnTo>
                  <a:pt x="1064" y="782"/>
                </a:lnTo>
                <a:lnTo>
                  <a:pt x="1074" y="742"/>
                </a:lnTo>
                <a:lnTo>
                  <a:pt x="1084" y="702"/>
                </a:lnTo>
                <a:lnTo>
                  <a:pt x="1094" y="660"/>
                </a:lnTo>
                <a:lnTo>
                  <a:pt x="1104" y="618"/>
                </a:lnTo>
                <a:lnTo>
                  <a:pt x="1114" y="576"/>
                </a:lnTo>
                <a:lnTo>
                  <a:pt x="1124" y="534"/>
                </a:lnTo>
                <a:lnTo>
                  <a:pt x="1134" y="492"/>
                </a:lnTo>
                <a:lnTo>
                  <a:pt x="1144" y="450"/>
                </a:lnTo>
                <a:lnTo>
                  <a:pt x="1154" y="408"/>
                </a:lnTo>
                <a:lnTo>
                  <a:pt x="1164" y="368"/>
                </a:lnTo>
                <a:lnTo>
                  <a:pt x="1174" y="328"/>
                </a:lnTo>
                <a:lnTo>
                  <a:pt x="1184" y="290"/>
                </a:lnTo>
                <a:lnTo>
                  <a:pt x="1194" y="252"/>
                </a:lnTo>
                <a:lnTo>
                  <a:pt x="1206" y="218"/>
                </a:lnTo>
                <a:lnTo>
                  <a:pt x="1214" y="184"/>
                </a:lnTo>
                <a:lnTo>
                  <a:pt x="1226" y="152"/>
                </a:lnTo>
                <a:lnTo>
                  <a:pt x="1236" y="124"/>
                </a:lnTo>
                <a:lnTo>
                  <a:pt x="1246" y="98"/>
                </a:lnTo>
                <a:lnTo>
                  <a:pt x="1256" y="74"/>
                </a:lnTo>
                <a:lnTo>
                  <a:pt x="1266" y="54"/>
                </a:lnTo>
                <a:lnTo>
                  <a:pt x="1276" y="36"/>
                </a:lnTo>
                <a:lnTo>
                  <a:pt x="1286" y="22"/>
                </a:lnTo>
                <a:lnTo>
                  <a:pt x="1296" y="12"/>
                </a:lnTo>
                <a:lnTo>
                  <a:pt x="1306" y="4"/>
                </a:lnTo>
                <a:lnTo>
                  <a:pt x="1316" y="0"/>
                </a:lnTo>
                <a:lnTo>
                  <a:pt x="1326" y="0"/>
                </a:lnTo>
                <a:lnTo>
                  <a:pt x="1336" y="4"/>
                </a:lnTo>
                <a:lnTo>
                  <a:pt x="1346" y="10"/>
                </a:lnTo>
                <a:lnTo>
                  <a:pt x="1356" y="20"/>
                </a:lnTo>
                <a:lnTo>
                  <a:pt x="1366" y="32"/>
                </a:lnTo>
                <a:lnTo>
                  <a:pt x="1378" y="48"/>
                </a:lnTo>
                <a:lnTo>
                  <a:pt x="1388" y="68"/>
                </a:lnTo>
                <a:lnTo>
                  <a:pt x="1398" y="90"/>
                </a:lnTo>
                <a:lnTo>
                  <a:pt x="1408" y="116"/>
                </a:lnTo>
                <a:lnTo>
                  <a:pt x="1418" y="144"/>
                </a:lnTo>
                <a:lnTo>
                  <a:pt x="1428" y="174"/>
                </a:lnTo>
                <a:lnTo>
                  <a:pt x="1438" y="208"/>
                </a:lnTo>
                <a:lnTo>
                  <a:pt x="1448" y="242"/>
                </a:lnTo>
                <a:lnTo>
                  <a:pt x="1458" y="278"/>
                </a:lnTo>
                <a:lnTo>
                  <a:pt x="1468" y="316"/>
                </a:lnTo>
                <a:lnTo>
                  <a:pt x="1478" y="356"/>
                </a:lnTo>
                <a:lnTo>
                  <a:pt x="1488" y="396"/>
                </a:lnTo>
                <a:lnTo>
                  <a:pt x="1498" y="436"/>
                </a:lnTo>
                <a:lnTo>
                  <a:pt x="1508" y="478"/>
                </a:lnTo>
                <a:lnTo>
                  <a:pt x="1520" y="520"/>
                </a:lnTo>
                <a:lnTo>
                  <a:pt x="1530" y="564"/>
                </a:lnTo>
                <a:lnTo>
                  <a:pt x="1540" y="606"/>
                </a:lnTo>
                <a:lnTo>
                  <a:pt x="1550" y="648"/>
                </a:lnTo>
                <a:lnTo>
                  <a:pt x="1560" y="690"/>
                </a:lnTo>
                <a:lnTo>
                  <a:pt x="1570" y="730"/>
                </a:lnTo>
                <a:lnTo>
                  <a:pt x="1580" y="770"/>
                </a:lnTo>
                <a:lnTo>
                  <a:pt x="1590" y="810"/>
                </a:lnTo>
                <a:lnTo>
                  <a:pt x="1600" y="848"/>
                </a:lnTo>
                <a:lnTo>
                  <a:pt x="1610" y="886"/>
                </a:lnTo>
                <a:lnTo>
                  <a:pt x="1620" y="922"/>
                </a:lnTo>
                <a:lnTo>
                  <a:pt x="1630" y="956"/>
                </a:lnTo>
                <a:lnTo>
                  <a:pt x="1640" y="988"/>
                </a:lnTo>
                <a:lnTo>
                  <a:pt x="1650" y="1020"/>
                </a:lnTo>
                <a:lnTo>
                  <a:pt x="1660" y="1050"/>
                </a:lnTo>
                <a:lnTo>
                  <a:pt x="1672" y="1078"/>
                </a:lnTo>
                <a:lnTo>
                  <a:pt x="1682" y="1106"/>
                </a:lnTo>
                <a:lnTo>
                  <a:pt x="1692" y="1132"/>
                </a:lnTo>
                <a:lnTo>
                  <a:pt x="1702" y="1154"/>
                </a:lnTo>
                <a:lnTo>
                  <a:pt x="1712" y="1178"/>
                </a:lnTo>
                <a:lnTo>
                  <a:pt x="1722" y="1198"/>
                </a:lnTo>
                <a:lnTo>
                  <a:pt x="1732" y="1218"/>
                </a:lnTo>
                <a:lnTo>
                  <a:pt x="1742" y="1236"/>
                </a:lnTo>
                <a:lnTo>
                  <a:pt x="1752" y="1252"/>
                </a:lnTo>
                <a:lnTo>
                  <a:pt x="1762" y="1268"/>
                </a:lnTo>
                <a:lnTo>
                  <a:pt x="1772" y="1282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8"/>
                </a:lnTo>
                <a:lnTo>
                  <a:pt x="1812" y="1328"/>
                </a:lnTo>
                <a:lnTo>
                  <a:pt x="1822" y="1336"/>
                </a:lnTo>
                <a:lnTo>
                  <a:pt x="1834" y="1344"/>
                </a:lnTo>
                <a:lnTo>
                  <a:pt x="1844" y="1352"/>
                </a:lnTo>
                <a:lnTo>
                  <a:pt x="1854" y="1358"/>
                </a:lnTo>
                <a:lnTo>
                  <a:pt x="1864" y="1364"/>
                </a:lnTo>
                <a:lnTo>
                  <a:pt x="1874" y="1368"/>
                </a:lnTo>
                <a:lnTo>
                  <a:pt x="1884" y="1374"/>
                </a:lnTo>
                <a:lnTo>
                  <a:pt x="1894" y="1378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6" y="1398"/>
                </a:lnTo>
                <a:lnTo>
                  <a:pt x="1996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216978" y="2400990"/>
            <a:ext cx="2816225" cy="2228850"/>
          </a:xfrm>
          <a:custGeom>
            <a:avLst/>
            <a:gdLst>
              <a:gd name="T0" fmla="*/ 10 w 1774"/>
              <a:gd name="T1" fmla="*/ 1404 h 1404"/>
              <a:gd name="T2" fmla="*/ 42 w 1774"/>
              <a:gd name="T3" fmla="*/ 1402 h 1404"/>
              <a:gd name="T4" fmla="*/ 72 w 1774"/>
              <a:gd name="T5" fmla="*/ 1400 h 1404"/>
              <a:gd name="T6" fmla="*/ 102 w 1774"/>
              <a:gd name="T7" fmla="*/ 1398 h 1404"/>
              <a:gd name="T8" fmla="*/ 132 w 1774"/>
              <a:gd name="T9" fmla="*/ 1394 h 1404"/>
              <a:gd name="T10" fmla="*/ 162 w 1774"/>
              <a:gd name="T11" fmla="*/ 1388 h 1404"/>
              <a:gd name="T12" fmla="*/ 194 w 1774"/>
              <a:gd name="T13" fmla="*/ 1378 h 1404"/>
              <a:gd name="T14" fmla="*/ 224 w 1774"/>
              <a:gd name="T15" fmla="*/ 1364 h 1404"/>
              <a:gd name="T16" fmla="*/ 254 w 1774"/>
              <a:gd name="T17" fmla="*/ 1344 h 1404"/>
              <a:gd name="T18" fmla="*/ 284 w 1774"/>
              <a:gd name="T19" fmla="*/ 1318 h 1404"/>
              <a:gd name="T20" fmla="*/ 314 w 1774"/>
              <a:gd name="T21" fmla="*/ 1284 h 1404"/>
              <a:gd name="T22" fmla="*/ 346 w 1774"/>
              <a:gd name="T23" fmla="*/ 1238 h 1404"/>
              <a:gd name="T24" fmla="*/ 376 w 1774"/>
              <a:gd name="T25" fmla="*/ 1180 h 1404"/>
              <a:gd name="T26" fmla="*/ 406 w 1774"/>
              <a:gd name="T27" fmla="*/ 1110 h 1404"/>
              <a:gd name="T28" fmla="*/ 436 w 1774"/>
              <a:gd name="T29" fmla="*/ 1024 h 1404"/>
              <a:gd name="T30" fmla="*/ 466 w 1774"/>
              <a:gd name="T31" fmla="*/ 926 h 1404"/>
              <a:gd name="T32" fmla="*/ 496 w 1774"/>
              <a:gd name="T33" fmla="*/ 816 h 1404"/>
              <a:gd name="T34" fmla="*/ 528 w 1774"/>
              <a:gd name="T35" fmla="*/ 696 h 1404"/>
              <a:gd name="T36" fmla="*/ 558 w 1774"/>
              <a:gd name="T37" fmla="*/ 570 h 1404"/>
              <a:gd name="T38" fmla="*/ 588 w 1774"/>
              <a:gd name="T39" fmla="*/ 444 h 1404"/>
              <a:gd name="T40" fmla="*/ 618 w 1774"/>
              <a:gd name="T41" fmla="*/ 322 h 1404"/>
              <a:gd name="T42" fmla="*/ 648 w 1774"/>
              <a:gd name="T43" fmla="*/ 212 h 1404"/>
              <a:gd name="T44" fmla="*/ 680 w 1774"/>
              <a:gd name="T45" fmla="*/ 120 h 1404"/>
              <a:gd name="T46" fmla="*/ 710 w 1774"/>
              <a:gd name="T47" fmla="*/ 52 h 1404"/>
              <a:gd name="T48" fmla="*/ 740 w 1774"/>
              <a:gd name="T49" fmla="*/ 12 h 1404"/>
              <a:gd name="T50" fmla="*/ 770 w 1774"/>
              <a:gd name="T51" fmla="*/ 0 h 1404"/>
              <a:gd name="T52" fmla="*/ 800 w 1774"/>
              <a:gd name="T53" fmla="*/ 22 h 1404"/>
              <a:gd name="T54" fmla="*/ 832 w 1774"/>
              <a:gd name="T55" fmla="*/ 72 h 1404"/>
              <a:gd name="T56" fmla="*/ 862 w 1774"/>
              <a:gd name="T57" fmla="*/ 148 h 1404"/>
              <a:gd name="T58" fmla="*/ 892 w 1774"/>
              <a:gd name="T59" fmla="*/ 248 h 1404"/>
              <a:gd name="T60" fmla="*/ 922 w 1774"/>
              <a:gd name="T61" fmla="*/ 362 h 1404"/>
              <a:gd name="T62" fmla="*/ 954 w 1774"/>
              <a:gd name="T63" fmla="*/ 486 h 1404"/>
              <a:gd name="T64" fmla="*/ 984 w 1774"/>
              <a:gd name="T65" fmla="*/ 612 h 1404"/>
              <a:gd name="T66" fmla="*/ 1014 w 1774"/>
              <a:gd name="T67" fmla="*/ 736 h 1404"/>
              <a:gd name="T68" fmla="*/ 1044 w 1774"/>
              <a:gd name="T69" fmla="*/ 854 h 1404"/>
              <a:gd name="T70" fmla="*/ 1074 w 1774"/>
              <a:gd name="T71" fmla="*/ 960 h 1404"/>
              <a:gd name="T72" fmla="*/ 1104 w 1774"/>
              <a:gd name="T73" fmla="*/ 1054 h 1404"/>
              <a:gd name="T74" fmla="*/ 1136 w 1774"/>
              <a:gd name="T75" fmla="*/ 1134 h 1404"/>
              <a:gd name="T76" fmla="*/ 1166 w 1774"/>
              <a:gd name="T77" fmla="*/ 1202 h 1404"/>
              <a:gd name="T78" fmla="*/ 1196 w 1774"/>
              <a:gd name="T79" fmla="*/ 1254 h 1404"/>
              <a:gd name="T80" fmla="*/ 1226 w 1774"/>
              <a:gd name="T81" fmla="*/ 1296 h 1404"/>
              <a:gd name="T82" fmla="*/ 1256 w 1774"/>
              <a:gd name="T83" fmla="*/ 1328 h 1404"/>
              <a:gd name="T84" fmla="*/ 1288 w 1774"/>
              <a:gd name="T85" fmla="*/ 1352 h 1404"/>
              <a:gd name="T86" fmla="*/ 1318 w 1774"/>
              <a:gd name="T87" fmla="*/ 1370 h 1404"/>
              <a:gd name="T88" fmla="*/ 1348 w 1774"/>
              <a:gd name="T89" fmla="*/ 1382 h 1404"/>
              <a:gd name="T90" fmla="*/ 1378 w 1774"/>
              <a:gd name="T91" fmla="*/ 1390 h 1404"/>
              <a:gd name="T92" fmla="*/ 1408 w 1774"/>
              <a:gd name="T93" fmla="*/ 1396 h 1404"/>
              <a:gd name="T94" fmla="*/ 1440 w 1774"/>
              <a:gd name="T95" fmla="*/ 1398 h 1404"/>
              <a:gd name="T96" fmla="*/ 1470 w 1774"/>
              <a:gd name="T97" fmla="*/ 1402 h 1404"/>
              <a:gd name="T98" fmla="*/ 1500 w 1774"/>
              <a:gd name="T99" fmla="*/ 1402 h 1404"/>
              <a:gd name="T100" fmla="*/ 1530 w 1774"/>
              <a:gd name="T101" fmla="*/ 1404 h 1404"/>
              <a:gd name="T102" fmla="*/ 1560 w 1774"/>
              <a:gd name="T103" fmla="*/ 1404 h 1404"/>
              <a:gd name="T104" fmla="*/ 1592 w 1774"/>
              <a:gd name="T105" fmla="*/ 1404 h 1404"/>
              <a:gd name="T106" fmla="*/ 1622 w 1774"/>
              <a:gd name="T107" fmla="*/ 1404 h 1404"/>
              <a:gd name="T108" fmla="*/ 1652 w 1774"/>
              <a:gd name="T109" fmla="*/ 1404 h 1404"/>
              <a:gd name="T110" fmla="*/ 1682 w 1774"/>
              <a:gd name="T111" fmla="*/ 1404 h 1404"/>
              <a:gd name="T112" fmla="*/ 1712 w 1774"/>
              <a:gd name="T113" fmla="*/ 1404 h 1404"/>
              <a:gd name="T114" fmla="*/ 1744 w 1774"/>
              <a:gd name="T115" fmla="*/ 1404 h 1404"/>
              <a:gd name="T116" fmla="*/ 1774 w 1774"/>
              <a:gd name="T117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74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2"/>
                </a:lnTo>
                <a:lnTo>
                  <a:pt x="42" y="1402"/>
                </a:lnTo>
                <a:lnTo>
                  <a:pt x="52" y="1402"/>
                </a:lnTo>
                <a:lnTo>
                  <a:pt x="62" y="1402"/>
                </a:lnTo>
                <a:lnTo>
                  <a:pt x="72" y="1400"/>
                </a:lnTo>
                <a:lnTo>
                  <a:pt x="82" y="1400"/>
                </a:lnTo>
                <a:lnTo>
                  <a:pt x="92" y="1398"/>
                </a:lnTo>
                <a:lnTo>
                  <a:pt x="102" y="1398"/>
                </a:lnTo>
                <a:lnTo>
                  <a:pt x="112" y="1396"/>
                </a:lnTo>
                <a:lnTo>
                  <a:pt x="122" y="1396"/>
                </a:lnTo>
                <a:lnTo>
                  <a:pt x="132" y="1394"/>
                </a:lnTo>
                <a:lnTo>
                  <a:pt x="142" y="1392"/>
                </a:lnTo>
                <a:lnTo>
                  <a:pt x="152" y="1390"/>
                </a:lnTo>
                <a:lnTo>
                  <a:pt x="162" y="1388"/>
                </a:lnTo>
                <a:lnTo>
                  <a:pt x="172" y="1384"/>
                </a:lnTo>
                <a:lnTo>
                  <a:pt x="182" y="1382"/>
                </a:lnTo>
                <a:lnTo>
                  <a:pt x="194" y="1378"/>
                </a:lnTo>
                <a:lnTo>
                  <a:pt x="204" y="1374"/>
                </a:lnTo>
                <a:lnTo>
                  <a:pt x="214" y="1370"/>
                </a:lnTo>
                <a:lnTo>
                  <a:pt x="224" y="1364"/>
                </a:lnTo>
                <a:lnTo>
                  <a:pt x="234" y="1358"/>
                </a:lnTo>
                <a:lnTo>
                  <a:pt x="244" y="1352"/>
                </a:lnTo>
                <a:lnTo>
                  <a:pt x="254" y="1344"/>
                </a:lnTo>
                <a:lnTo>
                  <a:pt x="264" y="1338"/>
                </a:lnTo>
                <a:lnTo>
                  <a:pt x="274" y="1328"/>
                </a:lnTo>
                <a:lnTo>
                  <a:pt x="284" y="1318"/>
                </a:lnTo>
                <a:lnTo>
                  <a:pt x="294" y="1308"/>
                </a:lnTo>
                <a:lnTo>
                  <a:pt x="304" y="1296"/>
                </a:lnTo>
                <a:lnTo>
                  <a:pt x="314" y="1284"/>
                </a:lnTo>
                <a:lnTo>
                  <a:pt x="324" y="1270"/>
                </a:lnTo>
                <a:lnTo>
                  <a:pt x="334" y="1254"/>
                </a:lnTo>
                <a:lnTo>
                  <a:pt x="346" y="1238"/>
                </a:lnTo>
                <a:lnTo>
                  <a:pt x="356" y="1220"/>
                </a:lnTo>
                <a:lnTo>
                  <a:pt x="366" y="1202"/>
                </a:lnTo>
                <a:lnTo>
                  <a:pt x="376" y="1180"/>
                </a:lnTo>
                <a:lnTo>
                  <a:pt x="386" y="1158"/>
                </a:lnTo>
                <a:lnTo>
                  <a:pt x="396" y="1134"/>
                </a:lnTo>
                <a:lnTo>
                  <a:pt x="406" y="1110"/>
                </a:lnTo>
                <a:lnTo>
                  <a:pt x="416" y="1082"/>
                </a:lnTo>
                <a:lnTo>
                  <a:pt x="426" y="1054"/>
                </a:lnTo>
                <a:lnTo>
                  <a:pt x="436" y="1024"/>
                </a:lnTo>
                <a:lnTo>
                  <a:pt x="446" y="994"/>
                </a:lnTo>
                <a:lnTo>
                  <a:pt x="456" y="960"/>
                </a:lnTo>
                <a:lnTo>
                  <a:pt x="466" y="926"/>
                </a:lnTo>
                <a:lnTo>
                  <a:pt x="476" y="890"/>
                </a:lnTo>
                <a:lnTo>
                  <a:pt x="486" y="854"/>
                </a:lnTo>
                <a:lnTo>
                  <a:pt x="496" y="816"/>
                </a:lnTo>
                <a:lnTo>
                  <a:pt x="508" y="776"/>
                </a:lnTo>
                <a:lnTo>
                  <a:pt x="518" y="736"/>
                </a:lnTo>
                <a:lnTo>
                  <a:pt x="528" y="696"/>
                </a:lnTo>
                <a:lnTo>
                  <a:pt x="538" y="654"/>
                </a:lnTo>
                <a:lnTo>
                  <a:pt x="548" y="612"/>
                </a:lnTo>
                <a:lnTo>
                  <a:pt x="558" y="570"/>
                </a:lnTo>
                <a:lnTo>
                  <a:pt x="568" y="528"/>
                </a:lnTo>
                <a:lnTo>
                  <a:pt x="578" y="486"/>
                </a:lnTo>
                <a:lnTo>
                  <a:pt x="588" y="444"/>
                </a:lnTo>
                <a:lnTo>
                  <a:pt x="598" y="402"/>
                </a:lnTo>
                <a:lnTo>
                  <a:pt x="608" y="362"/>
                </a:lnTo>
                <a:lnTo>
                  <a:pt x="618" y="322"/>
                </a:lnTo>
                <a:lnTo>
                  <a:pt x="628" y="284"/>
                </a:lnTo>
                <a:lnTo>
                  <a:pt x="638" y="248"/>
                </a:lnTo>
                <a:lnTo>
                  <a:pt x="648" y="212"/>
                </a:lnTo>
                <a:lnTo>
                  <a:pt x="660" y="180"/>
                </a:lnTo>
                <a:lnTo>
                  <a:pt x="670" y="148"/>
                </a:lnTo>
                <a:lnTo>
                  <a:pt x="680" y="120"/>
                </a:lnTo>
                <a:lnTo>
                  <a:pt x="690" y="94"/>
                </a:lnTo>
                <a:lnTo>
                  <a:pt x="700" y="72"/>
                </a:lnTo>
                <a:lnTo>
                  <a:pt x="710" y="52"/>
                </a:lnTo>
                <a:lnTo>
                  <a:pt x="720" y="36"/>
                </a:lnTo>
                <a:lnTo>
                  <a:pt x="730" y="22"/>
                </a:lnTo>
                <a:lnTo>
                  <a:pt x="740" y="12"/>
                </a:lnTo>
                <a:lnTo>
                  <a:pt x="750" y="4"/>
                </a:lnTo>
                <a:lnTo>
                  <a:pt x="760" y="0"/>
                </a:lnTo>
                <a:lnTo>
                  <a:pt x="770" y="0"/>
                </a:lnTo>
                <a:lnTo>
                  <a:pt x="780" y="4"/>
                </a:lnTo>
                <a:lnTo>
                  <a:pt x="790" y="12"/>
                </a:lnTo>
                <a:lnTo>
                  <a:pt x="800" y="22"/>
                </a:lnTo>
                <a:lnTo>
                  <a:pt x="812" y="36"/>
                </a:lnTo>
                <a:lnTo>
                  <a:pt x="822" y="52"/>
                </a:lnTo>
                <a:lnTo>
                  <a:pt x="832" y="72"/>
                </a:lnTo>
                <a:lnTo>
                  <a:pt x="842" y="94"/>
                </a:lnTo>
                <a:lnTo>
                  <a:pt x="852" y="120"/>
                </a:lnTo>
                <a:lnTo>
                  <a:pt x="862" y="148"/>
                </a:lnTo>
                <a:lnTo>
                  <a:pt x="872" y="180"/>
                </a:lnTo>
                <a:lnTo>
                  <a:pt x="882" y="212"/>
                </a:lnTo>
                <a:lnTo>
                  <a:pt x="892" y="248"/>
                </a:lnTo>
                <a:lnTo>
                  <a:pt x="902" y="284"/>
                </a:lnTo>
                <a:lnTo>
                  <a:pt x="912" y="322"/>
                </a:lnTo>
                <a:lnTo>
                  <a:pt x="922" y="362"/>
                </a:lnTo>
                <a:lnTo>
                  <a:pt x="932" y="402"/>
                </a:lnTo>
                <a:lnTo>
                  <a:pt x="942" y="444"/>
                </a:lnTo>
                <a:lnTo>
                  <a:pt x="954" y="486"/>
                </a:lnTo>
                <a:lnTo>
                  <a:pt x="962" y="528"/>
                </a:lnTo>
                <a:lnTo>
                  <a:pt x="974" y="570"/>
                </a:lnTo>
                <a:lnTo>
                  <a:pt x="984" y="612"/>
                </a:lnTo>
                <a:lnTo>
                  <a:pt x="994" y="654"/>
                </a:lnTo>
                <a:lnTo>
                  <a:pt x="1004" y="696"/>
                </a:lnTo>
                <a:lnTo>
                  <a:pt x="1014" y="736"/>
                </a:lnTo>
                <a:lnTo>
                  <a:pt x="1024" y="776"/>
                </a:lnTo>
                <a:lnTo>
                  <a:pt x="1034" y="816"/>
                </a:lnTo>
                <a:lnTo>
                  <a:pt x="1044" y="854"/>
                </a:lnTo>
                <a:lnTo>
                  <a:pt x="1054" y="890"/>
                </a:lnTo>
                <a:lnTo>
                  <a:pt x="1064" y="926"/>
                </a:lnTo>
                <a:lnTo>
                  <a:pt x="1074" y="960"/>
                </a:lnTo>
                <a:lnTo>
                  <a:pt x="1084" y="994"/>
                </a:lnTo>
                <a:lnTo>
                  <a:pt x="1094" y="1024"/>
                </a:lnTo>
                <a:lnTo>
                  <a:pt x="1104" y="1054"/>
                </a:lnTo>
                <a:lnTo>
                  <a:pt x="1114" y="1082"/>
                </a:lnTo>
                <a:lnTo>
                  <a:pt x="1126" y="1110"/>
                </a:lnTo>
                <a:lnTo>
                  <a:pt x="1136" y="1134"/>
                </a:lnTo>
                <a:lnTo>
                  <a:pt x="1146" y="1158"/>
                </a:lnTo>
                <a:lnTo>
                  <a:pt x="1156" y="1180"/>
                </a:lnTo>
                <a:lnTo>
                  <a:pt x="1166" y="1202"/>
                </a:lnTo>
                <a:lnTo>
                  <a:pt x="1176" y="1220"/>
                </a:lnTo>
                <a:lnTo>
                  <a:pt x="1186" y="1238"/>
                </a:lnTo>
                <a:lnTo>
                  <a:pt x="1196" y="1254"/>
                </a:lnTo>
                <a:lnTo>
                  <a:pt x="1206" y="1270"/>
                </a:lnTo>
                <a:lnTo>
                  <a:pt x="1216" y="1284"/>
                </a:lnTo>
                <a:lnTo>
                  <a:pt x="1226" y="1296"/>
                </a:lnTo>
                <a:lnTo>
                  <a:pt x="1236" y="1308"/>
                </a:lnTo>
                <a:lnTo>
                  <a:pt x="1246" y="1318"/>
                </a:lnTo>
                <a:lnTo>
                  <a:pt x="1256" y="1328"/>
                </a:lnTo>
                <a:lnTo>
                  <a:pt x="1268" y="1338"/>
                </a:lnTo>
                <a:lnTo>
                  <a:pt x="1278" y="1344"/>
                </a:lnTo>
                <a:lnTo>
                  <a:pt x="1288" y="1352"/>
                </a:lnTo>
                <a:lnTo>
                  <a:pt x="1298" y="1358"/>
                </a:lnTo>
                <a:lnTo>
                  <a:pt x="1308" y="1364"/>
                </a:lnTo>
                <a:lnTo>
                  <a:pt x="1318" y="1370"/>
                </a:lnTo>
                <a:lnTo>
                  <a:pt x="1328" y="1374"/>
                </a:lnTo>
                <a:lnTo>
                  <a:pt x="1338" y="1378"/>
                </a:lnTo>
                <a:lnTo>
                  <a:pt x="1348" y="1382"/>
                </a:lnTo>
                <a:lnTo>
                  <a:pt x="1358" y="1384"/>
                </a:lnTo>
                <a:lnTo>
                  <a:pt x="1368" y="1388"/>
                </a:lnTo>
                <a:lnTo>
                  <a:pt x="1378" y="1390"/>
                </a:lnTo>
                <a:lnTo>
                  <a:pt x="1388" y="1392"/>
                </a:lnTo>
                <a:lnTo>
                  <a:pt x="1398" y="1394"/>
                </a:lnTo>
                <a:lnTo>
                  <a:pt x="1408" y="1396"/>
                </a:lnTo>
                <a:lnTo>
                  <a:pt x="1420" y="1396"/>
                </a:lnTo>
                <a:lnTo>
                  <a:pt x="1430" y="1398"/>
                </a:lnTo>
                <a:lnTo>
                  <a:pt x="1440" y="1398"/>
                </a:lnTo>
                <a:lnTo>
                  <a:pt x="1450" y="1400"/>
                </a:lnTo>
                <a:lnTo>
                  <a:pt x="1460" y="1400"/>
                </a:lnTo>
                <a:lnTo>
                  <a:pt x="1470" y="1402"/>
                </a:lnTo>
                <a:lnTo>
                  <a:pt x="1480" y="1402"/>
                </a:lnTo>
                <a:lnTo>
                  <a:pt x="1490" y="1402"/>
                </a:lnTo>
                <a:lnTo>
                  <a:pt x="1500" y="1402"/>
                </a:lnTo>
                <a:lnTo>
                  <a:pt x="1510" y="1404"/>
                </a:lnTo>
                <a:lnTo>
                  <a:pt x="1520" y="1404"/>
                </a:lnTo>
                <a:lnTo>
                  <a:pt x="1530" y="1404"/>
                </a:lnTo>
                <a:lnTo>
                  <a:pt x="1540" y="1404"/>
                </a:lnTo>
                <a:lnTo>
                  <a:pt x="1550" y="1404"/>
                </a:lnTo>
                <a:lnTo>
                  <a:pt x="1560" y="1404"/>
                </a:lnTo>
                <a:lnTo>
                  <a:pt x="1570" y="1404"/>
                </a:lnTo>
                <a:lnTo>
                  <a:pt x="1582" y="1404"/>
                </a:lnTo>
                <a:lnTo>
                  <a:pt x="1592" y="1404"/>
                </a:lnTo>
                <a:lnTo>
                  <a:pt x="1602" y="1404"/>
                </a:lnTo>
                <a:lnTo>
                  <a:pt x="1612" y="1404"/>
                </a:lnTo>
                <a:lnTo>
                  <a:pt x="1622" y="1404"/>
                </a:lnTo>
                <a:lnTo>
                  <a:pt x="1632" y="1404"/>
                </a:lnTo>
                <a:lnTo>
                  <a:pt x="1642" y="1404"/>
                </a:lnTo>
                <a:lnTo>
                  <a:pt x="1652" y="1404"/>
                </a:lnTo>
                <a:lnTo>
                  <a:pt x="1662" y="1404"/>
                </a:lnTo>
                <a:lnTo>
                  <a:pt x="1672" y="1404"/>
                </a:lnTo>
                <a:lnTo>
                  <a:pt x="1682" y="1404"/>
                </a:lnTo>
                <a:lnTo>
                  <a:pt x="1692" y="1404"/>
                </a:lnTo>
                <a:lnTo>
                  <a:pt x="1702" y="1404"/>
                </a:lnTo>
                <a:lnTo>
                  <a:pt x="1712" y="1404"/>
                </a:lnTo>
                <a:lnTo>
                  <a:pt x="1722" y="1404"/>
                </a:lnTo>
                <a:lnTo>
                  <a:pt x="1734" y="1404"/>
                </a:lnTo>
                <a:lnTo>
                  <a:pt x="1744" y="1404"/>
                </a:lnTo>
                <a:lnTo>
                  <a:pt x="1754" y="1404"/>
                </a:lnTo>
                <a:lnTo>
                  <a:pt x="1764" y="1404"/>
                </a:lnTo>
                <a:lnTo>
                  <a:pt x="1774" y="1404"/>
                </a:lnTo>
                <a:lnTo>
                  <a:pt x="0" y="1404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248978" y="2400990"/>
            <a:ext cx="2816225" cy="2228850"/>
          </a:xfrm>
          <a:custGeom>
            <a:avLst/>
            <a:gdLst>
              <a:gd name="T0" fmla="*/ 10 w 1774"/>
              <a:gd name="T1" fmla="*/ 1404 h 1404"/>
              <a:gd name="T2" fmla="*/ 42 w 1774"/>
              <a:gd name="T3" fmla="*/ 1404 h 1404"/>
              <a:gd name="T4" fmla="*/ 72 w 1774"/>
              <a:gd name="T5" fmla="*/ 1404 h 1404"/>
              <a:gd name="T6" fmla="*/ 102 w 1774"/>
              <a:gd name="T7" fmla="*/ 1404 h 1404"/>
              <a:gd name="T8" fmla="*/ 132 w 1774"/>
              <a:gd name="T9" fmla="*/ 1404 h 1404"/>
              <a:gd name="T10" fmla="*/ 162 w 1774"/>
              <a:gd name="T11" fmla="*/ 1404 h 1404"/>
              <a:gd name="T12" fmla="*/ 194 w 1774"/>
              <a:gd name="T13" fmla="*/ 1404 h 1404"/>
              <a:gd name="T14" fmla="*/ 224 w 1774"/>
              <a:gd name="T15" fmla="*/ 1404 h 1404"/>
              <a:gd name="T16" fmla="*/ 254 w 1774"/>
              <a:gd name="T17" fmla="*/ 1404 h 1404"/>
              <a:gd name="T18" fmla="*/ 284 w 1774"/>
              <a:gd name="T19" fmla="*/ 1404 h 1404"/>
              <a:gd name="T20" fmla="*/ 314 w 1774"/>
              <a:gd name="T21" fmla="*/ 1404 h 1404"/>
              <a:gd name="T22" fmla="*/ 346 w 1774"/>
              <a:gd name="T23" fmla="*/ 1402 h 1404"/>
              <a:gd name="T24" fmla="*/ 376 w 1774"/>
              <a:gd name="T25" fmla="*/ 1400 h 1404"/>
              <a:gd name="T26" fmla="*/ 406 w 1774"/>
              <a:gd name="T27" fmla="*/ 1398 h 1404"/>
              <a:gd name="T28" fmla="*/ 436 w 1774"/>
              <a:gd name="T29" fmla="*/ 1394 h 1404"/>
              <a:gd name="T30" fmla="*/ 466 w 1774"/>
              <a:gd name="T31" fmla="*/ 1388 h 1404"/>
              <a:gd name="T32" fmla="*/ 496 w 1774"/>
              <a:gd name="T33" fmla="*/ 1378 h 1404"/>
              <a:gd name="T34" fmla="*/ 528 w 1774"/>
              <a:gd name="T35" fmla="*/ 1364 h 1404"/>
              <a:gd name="T36" fmla="*/ 558 w 1774"/>
              <a:gd name="T37" fmla="*/ 1346 h 1404"/>
              <a:gd name="T38" fmla="*/ 588 w 1774"/>
              <a:gd name="T39" fmla="*/ 1320 h 1404"/>
              <a:gd name="T40" fmla="*/ 618 w 1774"/>
              <a:gd name="T41" fmla="*/ 1286 h 1404"/>
              <a:gd name="T42" fmla="*/ 648 w 1774"/>
              <a:gd name="T43" fmla="*/ 1240 h 1404"/>
              <a:gd name="T44" fmla="*/ 680 w 1774"/>
              <a:gd name="T45" fmla="*/ 1184 h 1404"/>
              <a:gd name="T46" fmla="*/ 710 w 1774"/>
              <a:gd name="T47" fmla="*/ 1114 h 1404"/>
              <a:gd name="T48" fmla="*/ 740 w 1774"/>
              <a:gd name="T49" fmla="*/ 1030 h 1404"/>
              <a:gd name="T50" fmla="*/ 770 w 1774"/>
              <a:gd name="T51" fmla="*/ 932 h 1404"/>
              <a:gd name="T52" fmla="*/ 800 w 1774"/>
              <a:gd name="T53" fmla="*/ 822 h 1404"/>
              <a:gd name="T54" fmla="*/ 832 w 1774"/>
              <a:gd name="T55" fmla="*/ 702 h 1404"/>
              <a:gd name="T56" fmla="*/ 862 w 1774"/>
              <a:gd name="T57" fmla="*/ 576 h 1404"/>
              <a:gd name="T58" fmla="*/ 892 w 1774"/>
              <a:gd name="T59" fmla="*/ 450 h 1404"/>
              <a:gd name="T60" fmla="*/ 922 w 1774"/>
              <a:gd name="T61" fmla="*/ 328 h 1404"/>
              <a:gd name="T62" fmla="*/ 954 w 1774"/>
              <a:gd name="T63" fmla="*/ 218 h 1404"/>
              <a:gd name="T64" fmla="*/ 984 w 1774"/>
              <a:gd name="T65" fmla="*/ 124 h 1404"/>
              <a:gd name="T66" fmla="*/ 1014 w 1774"/>
              <a:gd name="T67" fmla="*/ 54 h 1404"/>
              <a:gd name="T68" fmla="*/ 1044 w 1774"/>
              <a:gd name="T69" fmla="*/ 12 h 1404"/>
              <a:gd name="T70" fmla="*/ 1074 w 1774"/>
              <a:gd name="T71" fmla="*/ 0 h 1404"/>
              <a:gd name="T72" fmla="*/ 1104 w 1774"/>
              <a:gd name="T73" fmla="*/ 20 h 1404"/>
              <a:gd name="T74" fmla="*/ 1136 w 1774"/>
              <a:gd name="T75" fmla="*/ 68 h 1404"/>
              <a:gd name="T76" fmla="*/ 1166 w 1774"/>
              <a:gd name="T77" fmla="*/ 144 h 1404"/>
              <a:gd name="T78" fmla="*/ 1196 w 1774"/>
              <a:gd name="T79" fmla="*/ 242 h 1404"/>
              <a:gd name="T80" fmla="*/ 1226 w 1774"/>
              <a:gd name="T81" fmla="*/ 356 h 1404"/>
              <a:gd name="T82" fmla="*/ 1256 w 1774"/>
              <a:gd name="T83" fmla="*/ 478 h 1404"/>
              <a:gd name="T84" fmla="*/ 1288 w 1774"/>
              <a:gd name="T85" fmla="*/ 606 h 1404"/>
              <a:gd name="T86" fmla="*/ 1318 w 1774"/>
              <a:gd name="T87" fmla="*/ 730 h 1404"/>
              <a:gd name="T88" fmla="*/ 1348 w 1774"/>
              <a:gd name="T89" fmla="*/ 848 h 1404"/>
              <a:gd name="T90" fmla="*/ 1378 w 1774"/>
              <a:gd name="T91" fmla="*/ 956 h 1404"/>
              <a:gd name="T92" fmla="*/ 1408 w 1774"/>
              <a:gd name="T93" fmla="*/ 1050 h 1404"/>
              <a:gd name="T94" fmla="*/ 1440 w 1774"/>
              <a:gd name="T95" fmla="*/ 1132 h 1404"/>
              <a:gd name="T96" fmla="*/ 1470 w 1774"/>
              <a:gd name="T97" fmla="*/ 1198 h 1404"/>
              <a:gd name="T98" fmla="*/ 1500 w 1774"/>
              <a:gd name="T99" fmla="*/ 1252 h 1404"/>
              <a:gd name="T100" fmla="*/ 1530 w 1774"/>
              <a:gd name="T101" fmla="*/ 1294 h 1404"/>
              <a:gd name="T102" fmla="*/ 1560 w 1774"/>
              <a:gd name="T103" fmla="*/ 1328 h 1404"/>
              <a:gd name="T104" fmla="*/ 1592 w 1774"/>
              <a:gd name="T105" fmla="*/ 1352 h 1404"/>
              <a:gd name="T106" fmla="*/ 1622 w 1774"/>
              <a:gd name="T107" fmla="*/ 1368 h 1404"/>
              <a:gd name="T108" fmla="*/ 1652 w 1774"/>
              <a:gd name="T109" fmla="*/ 1380 h 1404"/>
              <a:gd name="T110" fmla="*/ 1682 w 1774"/>
              <a:gd name="T111" fmla="*/ 1390 h 1404"/>
              <a:gd name="T112" fmla="*/ 1712 w 1774"/>
              <a:gd name="T113" fmla="*/ 1396 h 1404"/>
              <a:gd name="T114" fmla="*/ 1744 w 1774"/>
              <a:gd name="T115" fmla="*/ 1398 h 1404"/>
              <a:gd name="T116" fmla="*/ 1774 w 1774"/>
              <a:gd name="T117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74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2" y="1404"/>
                </a:lnTo>
                <a:lnTo>
                  <a:pt x="52" y="1404"/>
                </a:lnTo>
                <a:lnTo>
                  <a:pt x="62" y="1404"/>
                </a:lnTo>
                <a:lnTo>
                  <a:pt x="72" y="1404"/>
                </a:lnTo>
                <a:lnTo>
                  <a:pt x="82" y="1404"/>
                </a:lnTo>
                <a:lnTo>
                  <a:pt x="92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4" y="1404"/>
                </a:lnTo>
                <a:lnTo>
                  <a:pt x="204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4" y="1404"/>
                </a:lnTo>
                <a:lnTo>
                  <a:pt x="334" y="1402"/>
                </a:lnTo>
                <a:lnTo>
                  <a:pt x="346" y="1402"/>
                </a:lnTo>
                <a:lnTo>
                  <a:pt x="356" y="1402"/>
                </a:lnTo>
                <a:lnTo>
                  <a:pt x="366" y="1402"/>
                </a:lnTo>
                <a:lnTo>
                  <a:pt x="376" y="1400"/>
                </a:lnTo>
                <a:lnTo>
                  <a:pt x="386" y="1400"/>
                </a:lnTo>
                <a:lnTo>
                  <a:pt x="396" y="1400"/>
                </a:lnTo>
                <a:lnTo>
                  <a:pt x="406" y="1398"/>
                </a:lnTo>
                <a:lnTo>
                  <a:pt x="416" y="1396"/>
                </a:lnTo>
                <a:lnTo>
                  <a:pt x="426" y="1396"/>
                </a:lnTo>
                <a:lnTo>
                  <a:pt x="436" y="1394"/>
                </a:lnTo>
                <a:lnTo>
                  <a:pt x="446" y="1392"/>
                </a:lnTo>
                <a:lnTo>
                  <a:pt x="456" y="1390"/>
                </a:lnTo>
                <a:lnTo>
                  <a:pt x="466" y="1388"/>
                </a:lnTo>
                <a:lnTo>
                  <a:pt x="476" y="1384"/>
                </a:lnTo>
                <a:lnTo>
                  <a:pt x="486" y="1382"/>
                </a:lnTo>
                <a:lnTo>
                  <a:pt x="496" y="1378"/>
                </a:lnTo>
                <a:lnTo>
                  <a:pt x="508" y="1374"/>
                </a:lnTo>
                <a:lnTo>
                  <a:pt x="518" y="1370"/>
                </a:lnTo>
                <a:lnTo>
                  <a:pt x="528" y="1364"/>
                </a:lnTo>
                <a:lnTo>
                  <a:pt x="538" y="1360"/>
                </a:lnTo>
                <a:lnTo>
                  <a:pt x="548" y="1354"/>
                </a:lnTo>
                <a:lnTo>
                  <a:pt x="558" y="1346"/>
                </a:lnTo>
                <a:lnTo>
                  <a:pt x="568" y="1338"/>
                </a:lnTo>
                <a:lnTo>
                  <a:pt x="578" y="1330"/>
                </a:lnTo>
                <a:lnTo>
                  <a:pt x="588" y="1320"/>
                </a:lnTo>
                <a:lnTo>
                  <a:pt x="598" y="1310"/>
                </a:lnTo>
                <a:lnTo>
                  <a:pt x="608" y="1298"/>
                </a:lnTo>
                <a:lnTo>
                  <a:pt x="618" y="1286"/>
                </a:lnTo>
                <a:lnTo>
                  <a:pt x="628" y="1272"/>
                </a:lnTo>
                <a:lnTo>
                  <a:pt x="638" y="1256"/>
                </a:lnTo>
                <a:lnTo>
                  <a:pt x="648" y="1240"/>
                </a:lnTo>
                <a:lnTo>
                  <a:pt x="660" y="1222"/>
                </a:lnTo>
                <a:lnTo>
                  <a:pt x="670" y="1204"/>
                </a:lnTo>
                <a:lnTo>
                  <a:pt x="680" y="1184"/>
                </a:lnTo>
                <a:lnTo>
                  <a:pt x="690" y="1162"/>
                </a:lnTo>
                <a:lnTo>
                  <a:pt x="700" y="1138"/>
                </a:lnTo>
                <a:lnTo>
                  <a:pt x="710" y="1114"/>
                </a:lnTo>
                <a:lnTo>
                  <a:pt x="720" y="1086"/>
                </a:lnTo>
                <a:lnTo>
                  <a:pt x="730" y="1058"/>
                </a:lnTo>
                <a:lnTo>
                  <a:pt x="740" y="1030"/>
                </a:lnTo>
                <a:lnTo>
                  <a:pt x="750" y="998"/>
                </a:lnTo>
                <a:lnTo>
                  <a:pt x="760" y="966"/>
                </a:lnTo>
                <a:lnTo>
                  <a:pt x="770" y="932"/>
                </a:lnTo>
                <a:lnTo>
                  <a:pt x="780" y="896"/>
                </a:lnTo>
                <a:lnTo>
                  <a:pt x="790" y="860"/>
                </a:lnTo>
                <a:lnTo>
                  <a:pt x="800" y="822"/>
                </a:lnTo>
                <a:lnTo>
                  <a:pt x="812" y="782"/>
                </a:lnTo>
                <a:lnTo>
                  <a:pt x="822" y="742"/>
                </a:lnTo>
                <a:lnTo>
                  <a:pt x="832" y="702"/>
                </a:lnTo>
                <a:lnTo>
                  <a:pt x="842" y="660"/>
                </a:lnTo>
                <a:lnTo>
                  <a:pt x="852" y="618"/>
                </a:lnTo>
                <a:lnTo>
                  <a:pt x="862" y="576"/>
                </a:lnTo>
                <a:lnTo>
                  <a:pt x="872" y="534"/>
                </a:lnTo>
                <a:lnTo>
                  <a:pt x="882" y="492"/>
                </a:lnTo>
                <a:lnTo>
                  <a:pt x="892" y="450"/>
                </a:lnTo>
                <a:lnTo>
                  <a:pt x="902" y="408"/>
                </a:lnTo>
                <a:lnTo>
                  <a:pt x="912" y="368"/>
                </a:lnTo>
                <a:lnTo>
                  <a:pt x="922" y="328"/>
                </a:lnTo>
                <a:lnTo>
                  <a:pt x="932" y="290"/>
                </a:lnTo>
                <a:lnTo>
                  <a:pt x="942" y="252"/>
                </a:lnTo>
                <a:lnTo>
                  <a:pt x="954" y="218"/>
                </a:lnTo>
                <a:lnTo>
                  <a:pt x="962" y="184"/>
                </a:lnTo>
                <a:lnTo>
                  <a:pt x="974" y="152"/>
                </a:lnTo>
                <a:lnTo>
                  <a:pt x="984" y="124"/>
                </a:lnTo>
                <a:lnTo>
                  <a:pt x="994" y="98"/>
                </a:lnTo>
                <a:lnTo>
                  <a:pt x="1004" y="74"/>
                </a:lnTo>
                <a:lnTo>
                  <a:pt x="1014" y="54"/>
                </a:lnTo>
                <a:lnTo>
                  <a:pt x="1024" y="36"/>
                </a:lnTo>
                <a:lnTo>
                  <a:pt x="1034" y="22"/>
                </a:lnTo>
                <a:lnTo>
                  <a:pt x="1044" y="12"/>
                </a:lnTo>
                <a:lnTo>
                  <a:pt x="1054" y="4"/>
                </a:lnTo>
                <a:lnTo>
                  <a:pt x="1064" y="0"/>
                </a:lnTo>
                <a:lnTo>
                  <a:pt x="1074" y="0"/>
                </a:lnTo>
                <a:lnTo>
                  <a:pt x="1084" y="4"/>
                </a:lnTo>
                <a:lnTo>
                  <a:pt x="1094" y="10"/>
                </a:lnTo>
                <a:lnTo>
                  <a:pt x="1104" y="20"/>
                </a:lnTo>
                <a:lnTo>
                  <a:pt x="1114" y="32"/>
                </a:lnTo>
                <a:lnTo>
                  <a:pt x="1126" y="48"/>
                </a:lnTo>
                <a:lnTo>
                  <a:pt x="1136" y="68"/>
                </a:lnTo>
                <a:lnTo>
                  <a:pt x="1146" y="90"/>
                </a:lnTo>
                <a:lnTo>
                  <a:pt x="1156" y="116"/>
                </a:lnTo>
                <a:lnTo>
                  <a:pt x="1166" y="144"/>
                </a:lnTo>
                <a:lnTo>
                  <a:pt x="1176" y="174"/>
                </a:lnTo>
                <a:lnTo>
                  <a:pt x="1186" y="208"/>
                </a:lnTo>
                <a:lnTo>
                  <a:pt x="1196" y="242"/>
                </a:lnTo>
                <a:lnTo>
                  <a:pt x="1206" y="278"/>
                </a:lnTo>
                <a:lnTo>
                  <a:pt x="1216" y="316"/>
                </a:lnTo>
                <a:lnTo>
                  <a:pt x="1226" y="356"/>
                </a:lnTo>
                <a:lnTo>
                  <a:pt x="1236" y="396"/>
                </a:lnTo>
                <a:lnTo>
                  <a:pt x="1246" y="436"/>
                </a:lnTo>
                <a:lnTo>
                  <a:pt x="1256" y="478"/>
                </a:lnTo>
                <a:lnTo>
                  <a:pt x="1268" y="520"/>
                </a:lnTo>
                <a:lnTo>
                  <a:pt x="1278" y="564"/>
                </a:lnTo>
                <a:lnTo>
                  <a:pt x="1288" y="606"/>
                </a:lnTo>
                <a:lnTo>
                  <a:pt x="1298" y="648"/>
                </a:lnTo>
                <a:lnTo>
                  <a:pt x="1308" y="690"/>
                </a:lnTo>
                <a:lnTo>
                  <a:pt x="1318" y="730"/>
                </a:lnTo>
                <a:lnTo>
                  <a:pt x="1328" y="770"/>
                </a:lnTo>
                <a:lnTo>
                  <a:pt x="1338" y="810"/>
                </a:lnTo>
                <a:lnTo>
                  <a:pt x="1348" y="848"/>
                </a:lnTo>
                <a:lnTo>
                  <a:pt x="1358" y="886"/>
                </a:lnTo>
                <a:lnTo>
                  <a:pt x="1368" y="922"/>
                </a:lnTo>
                <a:lnTo>
                  <a:pt x="1378" y="956"/>
                </a:lnTo>
                <a:lnTo>
                  <a:pt x="1388" y="988"/>
                </a:lnTo>
                <a:lnTo>
                  <a:pt x="1398" y="1020"/>
                </a:lnTo>
                <a:lnTo>
                  <a:pt x="1408" y="1050"/>
                </a:lnTo>
                <a:lnTo>
                  <a:pt x="1420" y="1078"/>
                </a:lnTo>
                <a:lnTo>
                  <a:pt x="1430" y="1106"/>
                </a:lnTo>
                <a:lnTo>
                  <a:pt x="1440" y="1132"/>
                </a:lnTo>
                <a:lnTo>
                  <a:pt x="1450" y="1154"/>
                </a:lnTo>
                <a:lnTo>
                  <a:pt x="1460" y="1178"/>
                </a:lnTo>
                <a:lnTo>
                  <a:pt x="1470" y="1198"/>
                </a:lnTo>
                <a:lnTo>
                  <a:pt x="1480" y="1218"/>
                </a:lnTo>
                <a:lnTo>
                  <a:pt x="1490" y="1236"/>
                </a:lnTo>
                <a:lnTo>
                  <a:pt x="1500" y="1252"/>
                </a:lnTo>
                <a:lnTo>
                  <a:pt x="1510" y="1268"/>
                </a:lnTo>
                <a:lnTo>
                  <a:pt x="1520" y="1282"/>
                </a:lnTo>
                <a:lnTo>
                  <a:pt x="1530" y="1294"/>
                </a:lnTo>
                <a:lnTo>
                  <a:pt x="1540" y="1306"/>
                </a:lnTo>
                <a:lnTo>
                  <a:pt x="1550" y="1318"/>
                </a:lnTo>
                <a:lnTo>
                  <a:pt x="1560" y="1328"/>
                </a:lnTo>
                <a:lnTo>
                  <a:pt x="1570" y="1336"/>
                </a:lnTo>
                <a:lnTo>
                  <a:pt x="1582" y="1344"/>
                </a:lnTo>
                <a:lnTo>
                  <a:pt x="1592" y="1352"/>
                </a:lnTo>
                <a:lnTo>
                  <a:pt x="1602" y="1358"/>
                </a:lnTo>
                <a:lnTo>
                  <a:pt x="1612" y="1364"/>
                </a:lnTo>
                <a:lnTo>
                  <a:pt x="1622" y="1368"/>
                </a:lnTo>
                <a:lnTo>
                  <a:pt x="1632" y="1374"/>
                </a:lnTo>
                <a:lnTo>
                  <a:pt x="1642" y="1378"/>
                </a:lnTo>
                <a:lnTo>
                  <a:pt x="1652" y="1380"/>
                </a:lnTo>
                <a:lnTo>
                  <a:pt x="1662" y="1384"/>
                </a:lnTo>
                <a:lnTo>
                  <a:pt x="1672" y="1386"/>
                </a:lnTo>
                <a:lnTo>
                  <a:pt x="1682" y="1390"/>
                </a:lnTo>
                <a:lnTo>
                  <a:pt x="1692" y="1392"/>
                </a:lnTo>
                <a:lnTo>
                  <a:pt x="1702" y="1394"/>
                </a:lnTo>
                <a:lnTo>
                  <a:pt x="1712" y="1396"/>
                </a:lnTo>
                <a:lnTo>
                  <a:pt x="1722" y="1396"/>
                </a:lnTo>
                <a:lnTo>
                  <a:pt x="1734" y="1398"/>
                </a:lnTo>
                <a:lnTo>
                  <a:pt x="1744" y="1398"/>
                </a:lnTo>
                <a:lnTo>
                  <a:pt x="1754" y="1400"/>
                </a:lnTo>
                <a:lnTo>
                  <a:pt x="1764" y="1400"/>
                </a:lnTo>
                <a:lnTo>
                  <a:pt x="1774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25208" y="1858408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68972" y="1858408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90303" y="3318564"/>
            <a:ext cx="0" cy="1547813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31845" y="2717050"/>
            <a:ext cx="171691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169353" y="4623490"/>
            <a:ext cx="528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323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Case</a:t>
            </a:r>
            <a:endParaRPr lang="en-US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1831284" y="2400988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2 h 1404"/>
              <a:gd name="T16" fmla="*/ 356 w 2026"/>
              <a:gd name="T17" fmla="*/ 1398 h 1404"/>
              <a:gd name="T18" fmla="*/ 396 w 2026"/>
              <a:gd name="T19" fmla="*/ 1392 h 1404"/>
              <a:gd name="T20" fmla="*/ 438 w 2026"/>
              <a:gd name="T21" fmla="*/ 1380 h 1404"/>
              <a:gd name="T22" fmla="*/ 478 w 2026"/>
              <a:gd name="T23" fmla="*/ 1362 h 1404"/>
              <a:gd name="T24" fmla="*/ 518 w 2026"/>
              <a:gd name="T25" fmla="*/ 1334 h 1404"/>
              <a:gd name="T26" fmla="*/ 560 w 2026"/>
              <a:gd name="T27" fmla="*/ 1294 h 1404"/>
              <a:gd name="T28" fmla="*/ 600 w 2026"/>
              <a:gd name="T29" fmla="*/ 1232 h 1404"/>
              <a:gd name="T30" fmla="*/ 640 w 2026"/>
              <a:gd name="T31" fmla="*/ 1152 h 1404"/>
              <a:gd name="T32" fmla="*/ 682 w 2026"/>
              <a:gd name="T33" fmla="*/ 1044 h 1404"/>
              <a:gd name="T34" fmla="*/ 722 w 2026"/>
              <a:gd name="T35" fmla="*/ 914 h 1404"/>
              <a:gd name="T36" fmla="*/ 764 w 2026"/>
              <a:gd name="T37" fmla="*/ 762 h 1404"/>
              <a:gd name="T38" fmla="*/ 804 w 2026"/>
              <a:gd name="T39" fmla="*/ 596 h 1404"/>
              <a:gd name="T40" fmla="*/ 844 w 2026"/>
              <a:gd name="T41" fmla="*/ 426 h 1404"/>
              <a:gd name="T42" fmla="*/ 886 w 2026"/>
              <a:gd name="T43" fmla="*/ 268 h 1404"/>
              <a:gd name="T44" fmla="*/ 926 w 2026"/>
              <a:gd name="T45" fmla="*/ 136 h 1404"/>
              <a:gd name="T46" fmla="*/ 966 w 2026"/>
              <a:gd name="T47" fmla="*/ 44 h 1404"/>
              <a:gd name="T48" fmla="*/ 1008 w 2026"/>
              <a:gd name="T49" fmla="*/ 2 h 1404"/>
              <a:gd name="T50" fmla="*/ 1048 w 2026"/>
              <a:gd name="T51" fmla="*/ 16 h 1404"/>
              <a:gd name="T52" fmla="*/ 1088 w 2026"/>
              <a:gd name="T53" fmla="*/ 84 h 1404"/>
              <a:gd name="T54" fmla="*/ 1130 w 2026"/>
              <a:gd name="T55" fmla="*/ 198 h 1404"/>
              <a:gd name="T56" fmla="*/ 1170 w 2026"/>
              <a:gd name="T57" fmla="*/ 344 h 1404"/>
              <a:gd name="T58" fmla="*/ 1210 w 2026"/>
              <a:gd name="T59" fmla="*/ 510 h 1404"/>
              <a:gd name="T60" fmla="*/ 1252 w 2026"/>
              <a:gd name="T61" fmla="*/ 680 h 1404"/>
              <a:gd name="T62" fmla="*/ 1292 w 2026"/>
              <a:gd name="T63" fmla="*/ 840 h 1404"/>
              <a:gd name="T64" fmla="*/ 1334 w 2026"/>
              <a:gd name="T65" fmla="*/ 982 h 1404"/>
              <a:gd name="T66" fmla="*/ 1374 w 2026"/>
              <a:gd name="T67" fmla="*/ 1102 h 1404"/>
              <a:gd name="T68" fmla="*/ 1414 w 2026"/>
              <a:gd name="T69" fmla="*/ 1196 h 1404"/>
              <a:gd name="T70" fmla="*/ 1456 w 2026"/>
              <a:gd name="T71" fmla="*/ 1266 h 1404"/>
              <a:gd name="T72" fmla="*/ 1496 w 2026"/>
              <a:gd name="T73" fmla="*/ 1316 h 1404"/>
              <a:gd name="T74" fmla="*/ 1536 w 2026"/>
              <a:gd name="T75" fmla="*/ 1350 h 1404"/>
              <a:gd name="T76" fmla="*/ 1578 w 2026"/>
              <a:gd name="T77" fmla="*/ 1372 h 1404"/>
              <a:gd name="T78" fmla="*/ 1618 w 2026"/>
              <a:gd name="T79" fmla="*/ 1386 h 1404"/>
              <a:gd name="T80" fmla="*/ 1660 w 2026"/>
              <a:gd name="T81" fmla="*/ 1396 h 1404"/>
              <a:gd name="T82" fmla="*/ 1700 w 2026"/>
              <a:gd name="T83" fmla="*/ 1400 h 1404"/>
              <a:gd name="T84" fmla="*/ 1740 w 2026"/>
              <a:gd name="T85" fmla="*/ 1402 h 1404"/>
              <a:gd name="T86" fmla="*/ 1782 w 2026"/>
              <a:gd name="T87" fmla="*/ 1404 h 1404"/>
              <a:gd name="T88" fmla="*/ 1822 w 2026"/>
              <a:gd name="T89" fmla="*/ 1404 h 1404"/>
              <a:gd name="T90" fmla="*/ 1862 w 2026"/>
              <a:gd name="T91" fmla="*/ 1404 h 1404"/>
              <a:gd name="T92" fmla="*/ 1904 w 2026"/>
              <a:gd name="T93" fmla="*/ 1404 h 1404"/>
              <a:gd name="T94" fmla="*/ 1944 w 2026"/>
              <a:gd name="T95" fmla="*/ 1404 h 1404"/>
              <a:gd name="T96" fmla="*/ 1984 w 2026"/>
              <a:gd name="T97" fmla="*/ 1404 h 1404"/>
              <a:gd name="T98" fmla="*/ 202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831284" y="2400988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4 h 1404"/>
              <a:gd name="T16" fmla="*/ 356 w 2026"/>
              <a:gd name="T17" fmla="*/ 1404 h 1404"/>
              <a:gd name="T18" fmla="*/ 396 w 2026"/>
              <a:gd name="T19" fmla="*/ 1404 h 1404"/>
              <a:gd name="T20" fmla="*/ 438 w 2026"/>
              <a:gd name="T21" fmla="*/ 1404 h 1404"/>
              <a:gd name="T22" fmla="*/ 478 w 2026"/>
              <a:gd name="T23" fmla="*/ 1404 h 1404"/>
              <a:gd name="T24" fmla="*/ 518 w 2026"/>
              <a:gd name="T25" fmla="*/ 1404 h 1404"/>
              <a:gd name="T26" fmla="*/ 560 w 2026"/>
              <a:gd name="T27" fmla="*/ 1404 h 1404"/>
              <a:gd name="T28" fmla="*/ 600 w 2026"/>
              <a:gd name="T29" fmla="*/ 1402 h 1404"/>
              <a:gd name="T30" fmla="*/ 640 w 2026"/>
              <a:gd name="T31" fmla="*/ 1400 h 1404"/>
              <a:gd name="T32" fmla="*/ 682 w 2026"/>
              <a:gd name="T33" fmla="*/ 1396 h 1404"/>
              <a:gd name="T34" fmla="*/ 722 w 2026"/>
              <a:gd name="T35" fmla="*/ 1386 h 1404"/>
              <a:gd name="T36" fmla="*/ 764 w 2026"/>
              <a:gd name="T37" fmla="*/ 1372 h 1404"/>
              <a:gd name="T38" fmla="*/ 804 w 2026"/>
              <a:gd name="T39" fmla="*/ 1350 h 1404"/>
              <a:gd name="T40" fmla="*/ 844 w 2026"/>
              <a:gd name="T41" fmla="*/ 1316 h 1404"/>
              <a:gd name="T42" fmla="*/ 886 w 2026"/>
              <a:gd name="T43" fmla="*/ 1266 h 1404"/>
              <a:gd name="T44" fmla="*/ 926 w 2026"/>
              <a:gd name="T45" fmla="*/ 1196 h 1404"/>
              <a:gd name="T46" fmla="*/ 966 w 2026"/>
              <a:gd name="T47" fmla="*/ 1100 h 1404"/>
              <a:gd name="T48" fmla="*/ 1008 w 2026"/>
              <a:gd name="T49" fmla="*/ 982 h 1404"/>
              <a:gd name="T50" fmla="*/ 1048 w 2026"/>
              <a:gd name="T51" fmla="*/ 840 h 1404"/>
              <a:gd name="T52" fmla="*/ 1088 w 2026"/>
              <a:gd name="T53" fmla="*/ 680 h 1404"/>
              <a:gd name="T54" fmla="*/ 1130 w 2026"/>
              <a:gd name="T55" fmla="*/ 510 h 1404"/>
              <a:gd name="T56" fmla="*/ 1170 w 2026"/>
              <a:gd name="T57" fmla="*/ 344 h 1404"/>
              <a:gd name="T58" fmla="*/ 1210 w 2026"/>
              <a:gd name="T59" fmla="*/ 198 h 1404"/>
              <a:gd name="T60" fmla="*/ 1252 w 2026"/>
              <a:gd name="T61" fmla="*/ 84 h 1404"/>
              <a:gd name="T62" fmla="*/ 1292 w 2026"/>
              <a:gd name="T63" fmla="*/ 16 h 1404"/>
              <a:gd name="T64" fmla="*/ 1334 w 2026"/>
              <a:gd name="T65" fmla="*/ 2 h 1404"/>
              <a:gd name="T66" fmla="*/ 1374 w 2026"/>
              <a:gd name="T67" fmla="*/ 44 h 1404"/>
              <a:gd name="T68" fmla="*/ 1414 w 2026"/>
              <a:gd name="T69" fmla="*/ 136 h 1404"/>
              <a:gd name="T70" fmla="*/ 1456 w 2026"/>
              <a:gd name="T71" fmla="*/ 268 h 1404"/>
              <a:gd name="T72" fmla="*/ 1496 w 2026"/>
              <a:gd name="T73" fmla="*/ 426 h 1404"/>
              <a:gd name="T74" fmla="*/ 1536 w 2026"/>
              <a:gd name="T75" fmla="*/ 596 h 1404"/>
              <a:gd name="T76" fmla="*/ 1578 w 2026"/>
              <a:gd name="T77" fmla="*/ 762 h 1404"/>
              <a:gd name="T78" fmla="*/ 1618 w 2026"/>
              <a:gd name="T79" fmla="*/ 914 h 1404"/>
              <a:gd name="T80" fmla="*/ 1660 w 2026"/>
              <a:gd name="T81" fmla="*/ 1044 h 1404"/>
              <a:gd name="T82" fmla="*/ 1700 w 2026"/>
              <a:gd name="T83" fmla="*/ 1152 h 1404"/>
              <a:gd name="T84" fmla="*/ 1740 w 2026"/>
              <a:gd name="T85" fmla="*/ 1232 h 1404"/>
              <a:gd name="T86" fmla="*/ 1782 w 2026"/>
              <a:gd name="T87" fmla="*/ 1294 h 1404"/>
              <a:gd name="T88" fmla="*/ 1822 w 2026"/>
              <a:gd name="T89" fmla="*/ 1334 h 1404"/>
              <a:gd name="T90" fmla="*/ 1862 w 2026"/>
              <a:gd name="T91" fmla="*/ 1362 h 1404"/>
              <a:gd name="T92" fmla="*/ 1904 w 2026"/>
              <a:gd name="T93" fmla="*/ 1380 h 1404"/>
              <a:gd name="T94" fmla="*/ 1944 w 2026"/>
              <a:gd name="T95" fmla="*/ 1392 h 1404"/>
              <a:gd name="T96" fmla="*/ 1984 w 2026"/>
              <a:gd name="T97" fmla="*/ 1398 h 1404"/>
              <a:gd name="T98" fmla="*/ 2026 w 2026"/>
              <a:gd name="T99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831284" y="2400988"/>
            <a:ext cx="3216275" cy="2228850"/>
          </a:xfrm>
          <a:custGeom>
            <a:avLst/>
            <a:gdLst>
              <a:gd name="T0" fmla="*/ 20 w 2026"/>
              <a:gd name="T1" fmla="*/ 1404 h 1404"/>
              <a:gd name="T2" fmla="*/ 60 w 2026"/>
              <a:gd name="T3" fmla="*/ 1404 h 1404"/>
              <a:gd name="T4" fmla="*/ 102 w 2026"/>
              <a:gd name="T5" fmla="*/ 1404 h 1404"/>
              <a:gd name="T6" fmla="*/ 142 w 2026"/>
              <a:gd name="T7" fmla="*/ 1404 h 1404"/>
              <a:gd name="T8" fmla="*/ 182 w 2026"/>
              <a:gd name="T9" fmla="*/ 1404 h 1404"/>
              <a:gd name="T10" fmla="*/ 224 w 2026"/>
              <a:gd name="T11" fmla="*/ 1404 h 1404"/>
              <a:gd name="T12" fmla="*/ 264 w 2026"/>
              <a:gd name="T13" fmla="*/ 1404 h 1404"/>
              <a:gd name="T14" fmla="*/ 304 w 2026"/>
              <a:gd name="T15" fmla="*/ 1402 h 1404"/>
              <a:gd name="T16" fmla="*/ 346 w 2026"/>
              <a:gd name="T17" fmla="*/ 1398 h 1404"/>
              <a:gd name="T18" fmla="*/ 386 w 2026"/>
              <a:gd name="T19" fmla="*/ 1394 h 1404"/>
              <a:gd name="T20" fmla="*/ 426 w 2026"/>
              <a:gd name="T21" fmla="*/ 1384 h 1404"/>
              <a:gd name="T22" fmla="*/ 468 w 2026"/>
              <a:gd name="T23" fmla="*/ 1368 h 1404"/>
              <a:gd name="T24" fmla="*/ 508 w 2026"/>
              <a:gd name="T25" fmla="*/ 1344 h 1404"/>
              <a:gd name="T26" fmla="*/ 550 w 2026"/>
              <a:gd name="T27" fmla="*/ 1306 h 1404"/>
              <a:gd name="T28" fmla="*/ 590 w 2026"/>
              <a:gd name="T29" fmla="*/ 1250 h 1404"/>
              <a:gd name="T30" fmla="*/ 630 w 2026"/>
              <a:gd name="T31" fmla="*/ 1174 h 1404"/>
              <a:gd name="T32" fmla="*/ 672 w 2026"/>
              <a:gd name="T33" fmla="*/ 1074 h 1404"/>
              <a:gd name="T34" fmla="*/ 712 w 2026"/>
              <a:gd name="T35" fmla="*/ 948 h 1404"/>
              <a:gd name="T36" fmla="*/ 752 w 2026"/>
              <a:gd name="T37" fmla="*/ 802 h 1404"/>
              <a:gd name="T38" fmla="*/ 794 w 2026"/>
              <a:gd name="T39" fmla="*/ 638 h 1404"/>
              <a:gd name="T40" fmla="*/ 834 w 2026"/>
              <a:gd name="T41" fmla="*/ 468 h 1404"/>
              <a:gd name="T42" fmla="*/ 874 w 2026"/>
              <a:gd name="T43" fmla="*/ 306 h 1404"/>
              <a:gd name="T44" fmla="*/ 916 w 2026"/>
              <a:gd name="T45" fmla="*/ 166 h 1404"/>
              <a:gd name="T46" fmla="*/ 956 w 2026"/>
              <a:gd name="T47" fmla="*/ 62 h 1404"/>
              <a:gd name="T48" fmla="*/ 998 w 2026"/>
              <a:gd name="T49" fmla="*/ 8 h 1404"/>
              <a:gd name="T50" fmla="*/ 1038 w 2026"/>
              <a:gd name="T51" fmla="*/ 8 h 1404"/>
              <a:gd name="T52" fmla="*/ 1078 w 2026"/>
              <a:gd name="T53" fmla="*/ 62 h 1404"/>
              <a:gd name="T54" fmla="*/ 1120 w 2026"/>
              <a:gd name="T55" fmla="*/ 166 h 1404"/>
              <a:gd name="T56" fmla="*/ 1160 w 2026"/>
              <a:gd name="T57" fmla="*/ 306 h 1404"/>
              <a:gd name="T58" fmla="*/ 1200 w 2026"/>
              <a:gd name="T59" fmla="*/ 468 h 1404"/>
              <a:gd name="T60" fmla="*/ 1242 w 2026"/>
              <a:gd name="T61" fmla="*/ 638 h 1404"/>
              <a:gd name="T62" fmla="*/ 1282 w 2026"/>
              <a:gd name="T63" fmla="*/ 802 h 1404"/>
              <a:gd name="T64" fmla="*/ 1322 w 2026"/>
              <a:gd name="T65" fmla="*/ 948 h 1404"/>
              <a:gd name="T66" fmla="*/ 1364 w 2026"/>
              <a:gd name="T67" fmla="*/ 1074 h 1404"/>
              <a:gd name="T68" fmla="*/ 1404 w 2026"/>
              <a:gd name="T69" fmla="*/ 1174 h 1404"/>
              <a:gd name="T70" fmla="*/ 1446 w 2026"/>
              <a:gd name="T71" fmla="*/ 1250 h 1404"/>
              <a:gd name="T72" fmla="*/ 1486 w 2026"/>
              <a:gd name="T73" fmla="*/ 1306 h 1404"/>
              <a:gd name="T74" fmla="*/ 1526 w 2026"/>
              <a:gd name="T75" fmla="*/ 1344 h 1404"/>
              <a:gd name="T76" fmla="*/ 1568 w 2026"/>
              <a:gd name="T77" fmla="*/ 1368 h 1404"/>
              <a:gd name="T78" fmla="*/ 1608 w 2026"/>
              <a:gd name="T79" fmla="*/ 1384 h 1404"/>
              <a:gd name="T80" fmla="*/ 1648 w 2026"/>
              <a:gd name="T81" fmla="*/ 1394 h 1404"/>
              <a:gd name="T82" fmla="*/ 1690 w 2026"/>
              <a:gd name="T83" fmla="*/ 1398 h 1404"/>
              <a:gd name="T84" fmla="*/ 1730 w 2026"/>
              <a:gd name="T85" fmla="*/ 1402 h 1404"/>
              <a:gd name="T86" fmla="*/ 1772 w 2026"/>
              <a:gd name="T87" fmla="*/ 1404 h 1404"/>
              <a:gd name="T88" fmla="*/ 1812 w 2026"/>
              <a:gd name="T89" fmla="*/ 1404 h 1404"/>
              <a:gd name="T90" fmla="*/ 1852 w 2026"/>
              <a:gd name="T91" fmla="*/ 1404 h 1404"/>
              <a:gd name="T92" fmla="*/ 1894 w 2026"/>
              <a:gd name="T93" fmla="*/ 1404 h 1404"/>
              <a:gd name="T94" fmla="*/ 1934 w 2026"/>
              <a:gd name="T95" fmla="*/ 1404 h 1404"/>
              <a:gd name="T96" fmla="*/ 1974 w 2026"/>
              <a:gd name="T97" fmla="*/ 1404 h 1404"/>
              <a:gd name="T98" fmla="*/ 201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  <a:lnTo>
                  <a:pt x="0" y="1404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831284" y="2400988"/>
            <a:ext cx="3216275" cy="2228850"/>
          </a:xfrm>
          <a:custGeom>
            <a:avLst/>
            <a:gdLst>
              <a:gd name="T0" fmla="*/ 20 w 2026"/>
              <a:gd name="T1" fmla="*/ 1404 h 1404"/>
              <a:gd name="T2" fmla="*/ 60 w 2026"/>
              <a:gd name="T3" fmla="*/ 1404 h 1404"/>
              <a:gd name="T4" fmla="*/ 102 w 2026"/>
              <a:gd name="T5" fmla="*/ 1404 h 1404"/>
              <a:gd name="T6" fmla="*/ 142 w 2026"/>
              <a:gd name="T7" fmla="*/ 1404 h 1404"/>
              <a:gd name="T8" fmla="*/ 182 w 2026"/>
              <a:gd name="T9" fmla="*/ 1404 h 1404"/>
              <a:gd name="T10" fmla="*/ 224 w 2026"/>
              <a:gd name="T11" fmla="*/ 1404 h 1404"/>
              <a:gd name="T12" fmla="*/ 264 w 2026"/>
              <a:gd name="T13" fmla="*/ 1404 h 1404"/>
              <a:gd name="T14" fmla="*/ 304 w 2026"/>
              <a:gd name="T15" fmla="*/ 1404 h 1404"/>
              <a:gd name="T16" fmla="*/ 346 w 2026"/>
              <a:gd name="T17" fmla="*/ 1404 h 1404"/>
              <a:gd name="T18" fmla="*/ 386 w 2026"/>
              <a:gd name="T19" fmla="*/ 1404 h 1404"/>
              <a:gd name="T20" fmla="*/ 426 w 2026"/>
              <a:gd name="T21" fmla="*/ 1404 h 1404"/>
              <a:gd name="T22" fmla="*/ 468 w 2026"/>
              <a:gd name="T23" fmla="*/ 1404 h 1404"/>
              <a:gd name="T24" fmla="*/ 508 w 2026"/>
              <a:gd name="T25" fmla="*/ 1404 h 1404"/>
              <a:gd name="T26" fmla="*/ 550 w 2026"/>
              <a:gd name="T27" fmla="*/ 1404 h 1404"/>
              <a:gd name="T28" fmla="*/ 590 w 2026"/>
              <a:gd name="T29" fmla="*/ 1402 h 1404"/>
              <a:gd name="T30" fmla="*/ 630 w 2026"/>
              <a:gd name="T31" fmla="*/ 1400 h 1404"/>
              <a:gd name="T32" fmla="*/ 672 w 2026"/>
              <a:gd name="T33" fmla="*/ 1396 h 1404"/>
              <a:gd name="T34" fmla="*/ 712 w 2026"/>
              <a:gd name="T35" fmla="*/ 1390 h 1404"/>
              <a:gd name="T36" fmla="*/ 752 w 2026"/>
              <a:gd name="T37" fmla="*/ 1376 h 1404"/>
              <a:gd name="T38" fmla="*/ 794 w 2026"/>
              <a:gd name="T39" fmla="*/ 1356 h 1404"/>
              <a:gd name="T40" fmla="*/ 834 w 2026"/>
              <a:gd name="T41" fmla="*/ 1326 h 1404"/>
              <a:gd name="T42" fmla="*/ 874 w 2026"/>
              <a:gd name="T43" fmla="*/ 1280 h 1404"/>
              <a:gd name="T44" fmla="*/ 916 w 2026"/>
              <a:gd name="T45" fmla="*/ 1214 h 1404"/>
              <a:gd name="T46" fmla="*/ 956 w 2026"/>
              <a:gd name="T47" fmla="*/ 1126 h 1404"/>
              <a:gd name="T48" fmla="*/ 998 w 2026"/>
              <a:gd name="T49" fmla="*/ 1014 h 1404"/>
              <a:gd name="T50" fmla="*/ 1038 w 2026"/>
              <a:gd name="T51" fmla="*/ 878 h 1404"/>
              <a:gd name="T52" fmla="*/ 1078 w 2026"/>
              <a:gd name="T53" fmla="*/ 720 h 1404"/>
              <a:gd name="T54" fmla="*/ 1120 w 2026"/>
              <a:gd name="T55" fmla="*/ 552 h 1404"/>
              <a:gd name="T56" fmla="*/ 1160 w 2026"/>
              <a:gd name="T57" fmla="*/ 384 h 1404"/>
              <a:gd name="T58" fmla="*/ 1200 w 2026"/>
              <a:gd name="T59" fmla="*/ 232 h 1404"/>
              <a:gd name="T60" fmla="*/ 1242 w 2026"/>
              <a:gd name="T61" fmla="*/ 108 h 1404"/>
              <a:gd name="T62" fmla="*/ 1282 w 2026"/>
              <a:gd name="T63" fmla="*/ 28 h 1404"/>
              <a:gd name="T64" fmla="*/ 1322 w 2026"/>
              <a:gd name="T65" fmla="*/ 0 h 1404"/>
              <a:gd name="T66" fmla="*/ 1364 w 2026"/>
              <a:gd name="T67" fmla="*/ 28 h 1404"/>
              <a:gd name="T68" fmla="*/ 1404 w 2026"/>
              <a:gd name="T69" fmla="*/ 108 h 1404"/>
              <a:gd name="T70" fmla="*/ 1446 w 2026"/>
              <a:gd name="T71" fmla="*/ 232 h 1404"/>
              <a:gd name="T72" fmla="*/ 1486 w 2026"/>
              <a:gd name="T73" fmla="*/ 384 h 1404"/>
              <a:gd name="T74" fmla="*/ 1526 w 2026"/>
              <a:gd name="T75" fmla="*/ 552 h 1404"/>
              <a:gd name="T76" fmla="*/ 1568 w 2026"/>
              <a:gd name="T77" fmla="*/ 720 h 1404"/>
              <a:gd name="T78" fmla="*/ 1608 w 2026"/>
              <a:gd name="T79" fmla="*/ 878 h 1404"/>
              <a:gd name="T80" fmla="*/ 1648 w 2026"/>
              <a:gd name="T81" fmla="*/ 1014 h 1404"/>
              <a:gd name="T82" fmla="*/ 1690 w 2026"/>
              <a:gd name="T83" fmla="*/ 1126 h 1404"/>
              <a:gd name="T84" fmla="*/ 1730 w 2026"/>
              <a:gd name="T85" fmla="*/ 1214 h 1404"/>
              <a:gd name="T86" fmla="*/ 1772 w 2026"/>
              <a:gd name="T87" fmla="*/ 1280 h 1404"/>
              <a:gd name="T88" fmla="*/ 1812 w 2026"/>
              <a:gd name="T89" fmla="*/ 1326 h 1404"/>
              <a:gd name="T90" fmla="*/ 1852 w 2026"/>
              <a:gd name="T91" fmla="*/ 1356 h 1404"/>
              <a:gd name="T92" fmla="*/ 1894 w 2026"/>
              <a:gd name="T93" fmla="*/ 1376 h 1404"/>
              <a:gd name="T94" fmla="*/ 1934 w 2026"/>
              <a:gd name="T95" fmla="*/ 1390 h 1404"/>
              <a:gd name="T96" fmla="*/ 1974 w 2026"/>
              <a:gd name="T97" fmla="*/ 1396 h 1404"/>
              <a:gd name="T98" fmla="*/ 2016 w 2026"/>
              <a:gd name="T99" fmla="*/ 1400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>
              <a:alpha val="80000"/>
            </a:srgbClr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820172" y="4623488"/>
            <a:ext cx="3617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25208" y="1858408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16033" y="3083356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ROC: Less Aggressive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880100" y="3627781"/>
            <a:ext cx="2286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88025" y="5116856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788025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24525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781675" y="524068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807075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381750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315075" y="5186706"/>
            <a:ext cx="41275" cy="57150"/>
          </a:xfrm>
          <a:custGeom>
            <a:avLst/>
            <a:gdLst>
              <a:gd name="T0" fmla="*/ 12 w 26"/>
              <a:gd name="T1" fmla="*/ 0 h 36"/>
              <a:gd name="T2" fmla="*/ 6 w 26"/>
              <a:gd name="T3" fmla="*/ 2 h 36"/>
              <a:gd name="T4" fmla="*/ 2 w 26"/>
              <a:gd name="T5" fmla="*/ 6 h 36"/>
              <a:gd name="T6" fmla="*/ 0 w 26"/>
              <a:gd name="T7" fmla="*/ 16 h 36"/>
              <a:gd name="T8" fmla="*/ 0 w 26"/>
              <a:gd name="T9" fmla="*/ 20 h 36"/>
              <a:gd name="T10" fmla="*/ 2 w 26"/>
              <a:gd name="T11" fmla="*/ 30 h 36"/>
              <a:gd name="T12" fmla="*/ 6 w 26"/>
              <a:gd name="T13" fmla="*/ 36 h 36"/>
              <a:gd name="T14" fmla="*/ 12 w 26"/>
              <a:gd name="T15" fmla="*/ 36 h 36"/>
              <a:gd name="T16" fmla="*/ 14 w 26"/>
              <a:gd name="T17" fmla="*/ 36 h 36"/>
              <a:gd name="T18" fmla="*/ 20 w 26"/>
              <a:gd name="T19" fmla="*/ 36 h 36"/>
              <a:gd name="T20" fmla="*/ 24 w 26"/>
              <a:gd name="T21" fmla="*/ 30 h 36"/>
              <a:gd name="T22" fmla="*/ 26 w 26"/>
              <a:gd name="T23" fmla="*/ 20 h 36"/>
              <a:gd name="T24" fmla="*/ 26 w 26"/>
              <a:gd name="T25" fmla="*/ 16 h 36"/>
              <a:gd name="T26" fmla="*/ 24 w 26"/>
              <a:gd name="T27" fmla="*/ 6 h 36"/>
              <a:gd name="T28" fmla="*/ 20 w 26"/>
              <a:gd name="T29" fmla="*/ 2 h 36"/>
              <a:gd name="T30" fmla="*/ 14 w 26"/>
              <a:gd name="T31" fmla="*/ 0 h 36"/>
              <a:gd name="T32" fmla="*/ 12 w 26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6">
                <a:moveTo>
                  <a:pt x="12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6" y="20"/>
                </a:lnTo>
                <a:lnTo>
                  <a:pt x="26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375400" y="524068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00800" y="5186706"/>
            <a:ext cx="38100" cy="57150"/>
          </a:xfrm>
          <a:custGeom>
            <a:avLst/>
            <a:gdLst>
              <a:gd name="T0" fmla="*/ 2 w 24"/>
              <a:gd name="T1" fmla="*/ 8 h 36"/>
              <a:gd name="T2" fmla="*/ 2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6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8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2" y="8"/>
                </a:move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8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972300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908800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4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4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4" y="20"/>
                </a:lnTo>
                <a:lnTo>
                  <a:pt x="24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969125" y="5240681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994525" y="5186706"/>
            <a:ext cx="41275" cy="38100"/>
          </a:xfrm>
          <a:custGeom>
            <a:avLst/>
            <a:gdLst>
              <a:gd name="T0" fmla="*/ 16 w 26"/>
              <a:gd name="T1" fmla="*/ 0 h 24"/>
              <a:gd name="T2" fmla="*/ 0 w 26"/>
              <a:gd name="T3" fmla="*/ 24 h 24"/>
              <a:gd name="T4" fmla="*/ 26 w 26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4">
                <a:moveTo>
                  <a:pt x="16" y="0"/>
                </a:moveTo>
                <a:lnTo>
                  <a:pt x="0" y="24"/>
                </a:lnTo>
                <a:lnTo>
                  <a:pt x="26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19925" y="5186706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7566025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502525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559675" y="524068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588250" y="5186706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6 h 36"/>
              <a:gd name="T20" fmla="*/ 12 w 24"/>
              <a:gd name="T21" fmla="*/ 36 h 36"/>
              <a:gd name="T22" fmla="*/ 12 w 24"/>
              <a:gd name="T23" fmla="*/ 36 h 36"/>
              <a:gd name="T24" fmla="*/ 18 w 24"/>
              <a:gd name="T25" fmla="*/ 36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20 h 36"/>
              <a:gd name="T34" fmla="*/ 18 w 24"/>
              <a:gd name="T35" fmla="*/ 16 h 36"/>
              <a:gd name="T36" fmla="*/ 12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20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6"/>
                </a:lnTo>
                <a:lnTo>
                  <a:pt x="12" y="36"/>
                </a:lnTo>
                <a:lnTo>
                  <a:pt x="12" y="36"/>
                </a:lnTo>
                <a:lnTo>
                  <a:pt x="18" y="36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20"/>
                </a:lnTo>
                <a:lnTo>
                  <a:pt x="18" y="16"/>
                </a:lnTo>
                <a:lnTo>
                  <a:pt x="12" y="14"/>
                </a:lnTo>
                <a:lnTo>
                  <a:pt x="12" y="14"/>
                </a:lnTo>
                <a:lnTo>
                  <a:pt x="6" y="1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8159750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8096250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8153400" y="524068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178800" y="5186706"/>
            <a:ext cx="38100" cy="57150"/>
          </a:xfrm>
          <a:custGeom>
            <a:avLst/>
            <a:gdLst>
              <a:gd name="T0" fmla="*/ 8 w 24"/>
              <a:gd name="T1" fmla="*/ 0 h 36"/>
              <a:gd name="T2" fmla="*/ 4 w 24"/>
              <a:gd name="T3" fmla="*/ 2 h 36"/>
              <a:gd name="T4" fmla="*/ 2 w 24"/>
              <a:gd name="T5" fmla="*/ 4 h 36"/>
              <a:gd name="T6" fmla="*/ 2 w 24"/>
              <a:gd name="T7" fmla="*/ 8 h 36"/>
              <a:gd name="T8" fmla="*/ 4 w 24"/>
              <a:gd name="T9" fmla="*/ 12 h 36"/>
              <a:gd name="T10" fmla="*/ 8 w 24"/>
              <a:gd name="T11" fmla="*/ 14 h 36"/>
              <a:gd name="T12" fmla="*/ 14 w 24"/>
              <a:gd name="T13" fmla="*/ 16 h 36"/>
              <a:gd name="T14" fmla="*/ 20 w 24"/>
              <a:gd name="T15" fmla="*/ 18 h 36"/>
              <a:gd name="T16" fmla="*/ 24 w 24"/>
              <a:gd name="T17" fmla="*/ 20 h 36"/>
              <a:gd name="T18" fmla="*/ 24 w 24"/>
              <a:gd name="T19" fmla="*/ 24 h 36"/>
              <a:gd name="T20" fmla="*/ 24 w 24"/>
              <a:gd name="T21" fmla="*/ 30 h 36"/>
              <a:gd name="T22" fmla="*/ 24 w 24"/>
              <a:gd name="T23" fmla="*/ 34 h 36"/>
              <a:gd name="T24" fmla="*/ 22 w 24"/>
              <a:gd name="T25" fmla="*/ 36 h 36"/>
              <a:gd name="T26" fmla="*/ 16 w 24"/>
              <a:gd name="T27" fmla="*/ 36 h 36"/>
              <a:gd name="T28" fmla="*/ 8 w 24"/>
              <a:gd name="T29" fmla="*/ 36 h 36"/>
              <a:gd name="T30" fmla="*/ 4 w 24"/>
              <a:gd name="T31" fmla="*/ 36 h 36"/>
              <a:gd name="T32" fmla="*/ 2 w 24"/>
              <a:gd name="T33" fmla="*/ 34 h 36"/>
              <a:gd name="T34" fmla="*/ 0 w 24"/>
              <a:gd name="T35" fmla="*/ 30 h 36"/>
              <a:gd name="T36" fmla="*/ 0 w 24"/>
              <a:gd name="T37" fmla="*/ 24 h 36"/>
              <a:gd name="T38" fmla="*/ 2 w 24"/>
              <a:gd name="T39" fmla="*/ 20 h 36"/>
              <a:gd name="T40" fmla="*/ 6 w 24"/>
              <a:gd name="T41" fmla="*/ 18 h 36"/>
              <a:gd name="T42" fmla="*/ 10 w 24"/>
              <a:gd name="T43" fmla="*/ 16 h 36"/>
              <a:gd name="T44" fmla="*/ 18 w 24"/>
              <a:gd name="T45" fmla="*/ 14 h 36"/>
              <a:gd name="T46" fmla="*/ 22 w 24"/>
              <a:gd name="T47" fmla="*/ 12 h 36"/>
              <a:gd name="T48" fmla="*/ 24 w 24"/>
              <a:gd name="T49" fmla="*/ 8 h 36"/>
              <a:gd name="T50" fmla="*/ 24 w 24"/>
              <a:gd name="T51" fmla="*/ 4 h 36"/>
              <a:gd name="T52" fmla="*/ 22 w 24"/>
              <a:gd name="T53" fmla="*/ 2 h 36"/>
              <a:gd name="T54" fmla="*/ 16 w 24"/>
              <a:gd name="T55" fmla="*/ 0 h 36"/>
              <a:gd name="T56" fmla="*/ 8 w 24"/>
              <a:gd name="T5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6">
                <a:moveTo>
                  <a:pt x="8" y="0"/>
                </a:move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4" y="12"/>
                </a:lnTo>
                <a:lnTo>
                  <a:pt x="8" y="14"/>
                </a:lnTo>
                <a:lnTo>
                  <a:pt x="14" y="16"/>
                </a:lnTo>
                <a:lnTo>
                  <a:pt x="20" y="18"/>
                </a:lnTo>
                <a:lnTo>
                  <a:pt x="24" y="20"/>
                </a:lnTo>
                <a:lnTo>
                  <a:pt x="24" y="24"/>
                </a:lnTo>
                <a:lnTo>
                  <a:pt x="24" y="30"/>
                </a:lnTo>
                <a:lnTo>
                  <a:pt x="24" y="34"/>
                </a:lnTo>
                <a:lnTo>
                  <a:pt x="22" y="36"/>
                </a:lnTo>
                <a:lnTo>
                  <a:pt x="16" y="36"/>
                </a:lnTo>
                <a:lnTo>
                  <a:pt x="8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2" y="20"/>
                </a:lnTo>
                <a:lnTo>
                  <a:pt x="6" y="18"/>
                </a:lnTo>
                <a:lnTo>
                  <a:pt x="10" y="16"/>
                </a:lnTo>
                <a:lnTo>
                  <a:pt x="18" y="14"/>
                </a:lnTo>
                <a:lnTo>
                  <a:pt x="22" y="12"/>
                </a:lnTo>
                <a:lnTo>
                  <a:pt x="24" y="8"/>
                </a:lnTo>
                <a:lnTo>
                  <a:pt x="24" y="4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8753475" y="506288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696325" y="5186706"/>
            <a:ext cx="12700" cy="57150"/>
          </a:xfrm>
          <a:custGeom>
            <a:avLst/>
            <a:gdLst>
              <a:gd name="T0" fmla="*/ 0 w 8"/>
              <a:gd name="T1" fmla="*/ 6 h 36"/>
              <a:gd name="T2" fmla="*/ 4 w 8"/>
              <a:gd name="T3" fmla="*/ 4 h 36"/>
              <a:gd name="T4" fmla="*/ 8 w 8"/>
              <a:gd name="T5" fmla="*/ 0 h 36"/>
              <a:gd name="T6" fmla="*/ 8 w 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6"/>
                </a:moveTo>
                <a:lnTo>
                  <a:pt x="4" y="4"/>
                </a:lnTo>
                <a:lnTo>
                  <a:pt x="8" y="0"/>
                </a:lnTo>
                <a:lnTo>
                  <a:pt x="8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747125" y="524068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772525" y="518670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593725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608330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623252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652780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667702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682625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712152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727075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741680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771525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786130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801052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830897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8455025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8604250" y="509145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788025" y="2424456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788025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381750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972300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566025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159750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8753475" y="242445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593725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08330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623252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52780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67702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82625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712152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27075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741680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771525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86130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801052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30897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8455025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604250" y="242445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V="1">
            <a:off x="5788025" y="2424456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5788025" y="51168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626100" y="505970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686425" y="5113681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711825" y="505970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5788025" y="458028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626100" y="4554881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2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2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686425" y="4608856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711825" y="4554881"/>
            <a:ext cx="38100" cy="57150"/>
          </a:xfrm>
          <a:custGeom>
            <a:avLst/>
            <a:gdLst>
              <a:gd name="T0" fmla="*/ 0 w 24"/>
              <a:gd name="T1" fmla="*/ 8 h 36"/>
              <a:gd name="T2" fmla="*/ 0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4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6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0" y="8"/>
                </a:move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6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5788025" y="404053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626100" y="4015131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86425" y="4069106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711825" y="4015131"/>
            <a:ext cx="41275" cy="41275"/>
          </a:xfrm>
          <a:custGeom>
            <a:avLst/>
            <a:gdLst>
              <a:gd name="T0" fmla="*/ 16 w 26"/>
              <a:gd name="T1" fmla="*/ 0 h 26"/>
              <a:gd name="T2" fmla="*/ 0 w 26"/>
              <a:gd name="T3" fmla="*/ 26 h 26"/>
              <a:gd name="T4" fmla="*/ 26 w 2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6">
                <a:moveTo>
                  <a:pt x="16" y="0"/>
                </a:moveTo>
                <a:lnTo>
                  <a:pt x="0" y="26"/>
                </a:lnTo>
                <a:lnTo>
                  <a:pt x="26" y="2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5737225" y="4015131"/>
            <a:ext cx="1588" cy="60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5788025" y="35039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626100" y="347855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4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4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20" y="34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686425" y="3529356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11825" y="3478556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4 h 36"/>
              <a:gd name="T20" fmla="*/ 12 w 24"/>
              <a:gd name="T21" fmla="*/ 36 h 36"/>
              <a:gd name="T22" fmla="*/ 14 w 24"/>
              <a:gd name="T23" fmla="*/ 36 h 36"/>
              <a:gd name="T24" fmla="*/ 18 w 24"/>
              <a:gd name="T25" fmla="*/ 34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18 h 36"/>
              <a:gd name="T34" fmla="*/ 18 w 24"/>
              <a:gd name="T35" fmla="*/ 16 h 36"/>
              <a:gd name="T36" fmla="*/ 14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18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4"/>
                </a:lnTo>
                <a:lnTo>
                  <a:pt x="12" y="36"/>
                </a:lnTo>
                <a:lnTo>
                  <a:pt x="14" y="36"/>
                </a:lnTo>
                <a:lnTo>
                  <a:pt x="18" y="34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18"/>
                </a:lnTo>
                <a:lnTo>
                  <a:pt x="18" y="16"/>
                </a:lnTo>
                <a:lnTo>
                  <a:pt x="14" y="14"/>
                </a:lnTo>
                <a:lnTo>
                  <a:pt x="12" y="14"/>
                </a:lnTo>
                <a:lnTo>
                  <a:pt x="6" y="16"/>
                </a:lnTo>
                <a:lnTo>
                  <a:pt x="2" y="18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5788025" y="296420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626100" y="2938806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686425" y="2992781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711825" y="2938806"/>
            <a:ext cx="38100" cy="60325"/>
          </a:xfrm>
          <a:custGeom>
            <a:avLst/>
            <a:gdLst>
              <a:gd name="T0" fmla="*/ 8 w 24"/>
              <a:gd name="T1" fmla="*/ 0 h 38"/>
              <a:gd name="T2" fmla="*/ 2 w 24"/>
              <a:gd name="T3" fmla="*/ 2 h 38"/>
              <a:gd name="T4" fmla="*/ 0 w 24"/>
              <a:gd name="T5" fmla="*/ 6 h 38"/>
              <a:gd name="T6" fmla="*/ 0 w 24"/>
              <a:gd name="T7" fmla="*/ 8 h 38"/>
              <a:gd name="T8" fmla="*/ 2 w 24"/>
              <a:gd name="T9" fmla="*/ 12 h 38"/>
              <a:gd name="T10" fmla="*/ 6 w 24"/>
              <a:gd name="T11" fmla="*/ 14 h 38"/>
              <a:gd name="T12" fmla="*/ 14 w 24"/>
              <a:gd name="T13" fmla="*/ 16 h 38"/>
              <a:gd name="T14" fmla="*/ 18 w 24"/>
              <a:gd name="T15" fmla="*/ 18 h 38"/>
              <a:gd name="T16" fmla="*/ 22 w 24"/>
              <a:gd name="T17" fmla="*/ 22 h 38"/>
              <a:gd name="T18" fmla="*/ 24 w 24"/>
              <a:gd name="T19" fmla="*/ 24 h 38"/>
              <a:gd name="T20" fmla="*/ 24 w 24"/>
              <a:gd name="T21" fmla="*/ 30 h 38"/>
              <a:gd name="T22" fmla="*/ 22 w 24"/>
              <a:gd name="T23" fmla="*/ 34 h 38"/>
              <a:gd name="T24" fmla="*/ 20 w 24"/>
              <a:gd name="T25" fmla="*/ 36 h 38"/>
              <a:gd name="T26" fmla="*/ 14 w 24"/>
              <a:gd name="T27" fmla="*/ 38 h 38"/>
              <a:gd name="T28" fmla="*/ 8 w 24"/>
              <a:gd name="T29" fmla="*/ 38 h 38"/>
              <a:gd name="T30" fmla="*/ 2 w 24"/>
              <a:gd name="T31" fmla="*/ 36 h 38"/>
              <a:gd name="T32" fmla="*/ 0 w 24"/>
              <a:gd name="T33" fmla="*/ 34 h 38"/>
              <a:gd name="T34" fmla="*/ 0 w 24"/>
              <a:gd name="T35" fmla="*/ 30 h 38"/>
              <a:gd name="T36" fmla="*/ 0 w 24"/>
              <a:gd name="T37" fmla="*/ 24 h 38"/>
              <a:gd name="T38" fmla="*/ 0 w 24"/>
              <a:gd name="T39" fmla="*/ 22 h 38"/>
              <a:gd name="T40" fmla="*/ 4 w 24"/>
              <a:gd name="T41" fmla="*/ 18 h 38"/>
              <a:gd name="T42" fmla="*/ 10 w 24"/>
              <a:gd name="T43" fmla="*/ 16 h 38"/>
              <a:gd name="T44" fmla="*/ 16 w 24"/>
              <a:gd name="T45" fmla="*/ 14 h 38"/>
              <a:gd name="T46" fmla="*/ 20 w 24"/>
              <a:gd name="T47" fmla="*/ 12 h 38"/>
              <a:gd name="T48" fmla="*/ 22 w 24"/>
              <a:gd name="T49" fmla="*/ 8 h 38"/>
              <a:gd name="T50" fmla="*/ 22 w 24"/>
              <a:gd name="T51" fmla="*/ 6 h 38"/>
              <a:gd name="T52" fmla="*/ 20 w 24"/>
              <a:gd name="T53" fmla="*/ 2 h 38"/>
              <a:gd name="T54" fmla="*/ 14 w 24"/>
              <a:gd name="T55" fmla="*/ 0 h 38"/>
              <a:gd name="T56" fmla="*/ 8 w 24"/>
              <a:gd name="T5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8">
                <a:moveTo>
                  <a:pt x="8" y="0"/>
                </a:move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2"/>
                </a:lnTo>
                <a:lnTo>
                  <a:pt x="6" y="14"/>
                </a:lnTo>
                <a:lnTo>
                  <a:pt x="14" y="16"/>
                </a:lnTo>
                <a:lnTo>
                  <a:pt x="18" y="18"/>
                </a:lnTo>
                <a:lnTo>
                  <a:pt x="22" y="22"/>
                </a:lnTo>
                <a:lnTo>
                  <a:pt x="24" y="24"/>
                </a:lnTo>
                <a:lnTo>
                  <a:pt x="24" y="30"/>
                </a:lnTo>
                <a:lnTo>
                  <a:pt x="22" y="34"/>
                </a:lnTo>
                <a:lnTo>
                  <a:pt x="20" y="36"/>
                </a:lnTo>
                <a:lnTo>
                  <a:pt x="14" y="38"/>
                </a:lnTo>
                <a:lnTo>
                  <a:pt x="8" y="38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0" y="16"/>
                </a:lnTo>
                <a:lnTo>
                  <a:pt x="16" y="14"/>
                </a:lnTo>
                <a:lnTo>
                  <a:pt x="20" y="12"/>
                </a:lnTo>
                <a:lnTo>
                  <a:pt x="22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5788025" y="24244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35625" y="2424456"/>
            <a:ext cx="12700" cy="60325"/>
          </a:xfrm>
          <a:custGeom>
            <a:avLst/>
            <a:gdLst>
              <a:gd name="T0" fmla="*/ 0 w 8"/>
              <a:gd name="T1" fmla="*/ 8 h 38"/>
              <a:gd name="T2" fmla="*/ 2 w 8"/>
              <a:gd name="T3" fmla="*/ 6 h 38"/>
              <a:gd name="T4" fmla="*/ 8 w 8"/>
              <a:gd name="T5" fmla="*/ 0 h 38"/>
              <a:gd name="T6" fmla="*/ 8 w 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8">
                <a:moveTo>
                  <a:pt x="0" y="8"/>
                </a:moveTo>
                <a:lnTo>
                  <a:pt x="2" y="6"/>
                </a:lnTo>
                <a:lnTo>
                  <a:pt x="8" y="0"/>
                </a:lnTo>
                <a:lnTo>
                  <a:pt x="8" y="3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86425" y="2478431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711825" y="2424456"/>
            <a:ext cx="38100" cy="60325"/>
          </a:xfrm>
          <a:custGeom>
            <a:avLst/>
            <a:gdLst>
              <a:gd name="T0" fmla="*/ 10 w 24"/>
              <a:gd name="T1" fmla="*/ 0 h 38"/>
              <a:gd name="T2" fmla="*/ 4 w 24"/>
              <a:gd name="T3" fmla="*/ 2 h 38"/>
              <a:gd name="T4" fmla="*/ 0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0 w 24"/>
              <a:gd name="T11" fmla="*/ 30 h 38"/>
              <a:gd name="T12" fmla="*/ 4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18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18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4" y="2"/>
                </a:lnTo>
                <a:lnTo>
                  <a:pt x="0" y="8"/>
                </a:lnTo>
                <a:lnTo>
                  <a:pt x="0" y="16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10" y="38"/>
                </a:lnTo>
                <a:lnTo>
                  <a:pt x="14" y="38"/>
                </a:lnTo>
                <a:lnTo>
                  <a:pt x="18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5788025" y="498350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5788025" y="48501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5788025" y="471363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5788025" y="44437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5788025" y="431040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5788025" y="41770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5788025" y="390718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5788025" y="37706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5788025" y="363730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5788025" y="336743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5788025" y="323408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5788025" y="30975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5788025" y="283085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5788025" y="269433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5788025" y="256098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V="1">
            <a:off x="8753475" y="2424456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>
            <a:off x="8693150" y="51168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 flipH="1">
            <a:off x="8693150" y="458028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8693150" y="404053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>
            <a:off x="8693150" y="35039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>
            <a:off x="8693150" y="296420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8693150" y="242445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8721725" y="498350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>
            <a:off x="8721725" y="48501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8721725" y="471363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H="1">
            <a:off x="8721725" y="44437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8721725" y="431040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H="1">
            <a:off x="8721725" y="41770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8721725" y="390718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8721725" y="37706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8721725" y="363730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8721725" y="336743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8721725" y="323408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8721725" y="30975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H="1">
            <a:off x="8721725" y="283085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8721725" y="269433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 flipH="1">
            <a:off x="8721725" y="256098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 rot="16200000">
            <a:off x="4108624" y="3536649"/>
            <a:ext cx="243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</a:rPr>
              <a:t>TPF, </a:t>
            </a:r>
            <a:r>
              <a:rPr lang="en-US" altLang="en-US" b="1" dirty="0" smtClean="0">
                <a:solidFill>
                  <a:srgbClr val="00B050"/>
                </a:solidFill>
              </a:rPr>
              <a:t>Sensitivity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5946156" y="5366094"/>
            <a:ext cx="271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FPF, </a:t>
            </a:r>
            <a:r>
              <a:rPr lang="en-US" altLang="en-US" b="1" dirty="0" smtClean="0">
                <a:solidFill>
                  <a:srgbClr val="FF0000"/>
                </a:solidFill>
              </a:rPr>
              <a:t>1-Specificity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>
            <a:off x="533400" y="3286469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857250" y="1057619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2 h 1404"/>
              <a:gd name="T16" fmla="*/ 356 w 2026"/>
              <a:gd name="T17" fmla="*/ 1398 h 1404"/>
              <a:gd name="T18" fmla="*/ 396 w 2026"/>
              <a:gd name="T19" fmla="*/ 1392 h 1404"/>
              <a:gd name="T20" fmla="*/ 438 w 2026"/>
              <a:gd name="T21" fmla="*/ 1380 h 1404"/>
              <a:gd name="T22" fmla="*/ 478 w 2026"/>
              <a:gd name="T23" fmla="*/ 1362 h 1404"/>
              <a:gd name="T24" fmla="*/ 518 w 2026"/>
              <a:gd name="T25" fmla="*/ 1334 h 1404"/>
              <a:gd name="T26" fmla="*/ 560 w 2026"/>
              <a:gd name="T27" fmla="*/ 1294 h 1404"/>
              <a:gd name="T28" fmla="*/ 600 w 2026"/>
              <a:gd name="T29" fmla="*/ 1232 h 1404"/>
              <a:gd name="T30" fmla="*/ 640 w 2026"/>
              <a:gd name="T31" fmla="*/ 1152 h 1404"/>
              <a:gd name="T32" fmla="*/ 682 w 2026"/>
              <a:gd name="T33" fmla="*/ 1044 h 1404"/>
              <a:gd name="T34" fmla="*/ 722 w 2026"/>
              <a:gd name="T35" fmla="*/ 914 h 1404"/>
              <a:gd name="T36" fmla="*/ 764 w 2026"/>
              <a:gd name="T37" fmla="*/ 762 h 1404"/>
              <a:gd name="T38" fmla="*/ 804 w 2026"/>
              <a:gd name="T39" fmla="*/ 596 h 1404"/>
              <a:gd name="T40" fmla="*/ 844 w 2026"/>
              <a:gd name="T41" fmla="*/ 426 h 1404"/>
              <a:gd name="T42" fmla="*/ 886 w 2026"/>
              <a:gd name="T43" fmla="*/ 268 h 1404"/>
              <a:gd name="T44" fmla="*/ 926 w 2026"/>
              <a:gd name="T45" fmla="*/ 136 h 1404"/>
              <a:gd name="T46" fmla="*/ 966 w 2026"/>
              <a:gd name="T47" fmla="*/ 44 h 1404"/>
              <a:gd name="T48" fmla="*/ 1008 w 2026"/>
              <a:gd name="T49" fmla="*/ 2 h 1404"/>
              <a:gd name="T50" fmla="*/ 1048 w 2026"/>
              <a:gd name="T51" fmla="*/ 16 h 1404"/>
              <a:gd name="T52" fmla="*/ 1088 w 2026"/>
              <a:gd name="T53" fmla="*/ 84 h 1404"/>
              <a:gd name="T54" fmla="*/ 1130 w 2026"/>
              <a:gd name="T55" fmla="*/ 198 h 1404"/>
              <a:gd name="T56" fmla="*/ 1170 w 2026"/>
              <a:gd name="T57" fmla="*/ 344 h 1404"/>
              <a:gd name="T58" fmla="*/ 1210 w 2026"/>
              <a:gd name="T59" fmla="*/ 510 h 1404"/>
              <a:gd name="T60" fmla="*/ 1252 w 2026"/>
              <a:gd name="T61" fmla="*/ 680 h 1404"/>
              <a:gd name="T62" fmla="*/ 1292 w 2026"/>
              <a:gd name="T63" fmla="*/ 840 h 1404"/>
              <a:gd name="T64" fmla="*/ 1334 w 2026"/>
              <a:gd name="T65" fmla="*/ 982 h 1404"/>
              <a:gd name="T66" fmla="*/ 1374 w 2026"/>
              <a:gd name="T67" fmla="*/ 1102 h 1404"/>
              <a:gd name="T68" fmla="*/ 1414 w 2026"/>
              <a:gd name="T69" fmla="*/ 1196 h 1404"/>
              <a:gd name="T70" fmla="*/ 1456 w 2026"/>
              <a:gd name="T71" fmla="*/ 1266 h 1404"/>
              <a:gd name="T72" fmla="*/ 1496 w 2026"/>
              <a:gd name="T73" fmla="*/ 1316 h 1404"/>
              <a:gd name="T74" fmla="*/ 1536 w 2026"/>
              <a:gd name="T75" fmla="*/ 1350 h 1404"/>
              <a:gd name="T76" fmla="*/ 1578 w 2026"/>
              <a:gd name="T77" fmla="*/ 1372 h 1404"/>
              <a:gd name="T78" fmla="*/ 1618 w 2026"/>
              <a:gd name="T79" fmla="*/ 1386 h 1404"/>
              <a:gd name="T80" fmla="*/ 1660 w 2026"/>
              <a:gd name="T81" fmla="*/ 1396 h 1404"/>
              <a:gd name="T82" fmla="*/ 1700 w 2026"/>
              <a:gd name="T83" fmla="*/ 1400 h 1404"/>
              <a:gd name="T84" fmla="*/ 1740 w 2026"/>
              <a:gd name="T85" fmla="*/ 1402 h 1404"/>
              <a:gd name="T86" fmla="*/ 1782 w 2026"/>
              <a:gd name="T87" fmla="*/ 1404 h 1404"/>
              <a:gd name="T88" fmla="*/ 1822 w 2026"/>
              <a:gd name="T89" fmla="*/ 1404 h 1404"/>
              <a:gd name="T90" fmla="*/ 1862 w 2026"/>
              <a:gd name="T91" fmla="*/ 1404 h 1404"/>
              <a:gd name="T92" fmla="*/ 1904 w 2026"/>
              <a:gd name="T93" fmla="*/ 1404 h 1404"/>
              <a:gd name="T94" fmla="*/ 1944 w 2026"/>
              <a:gd name="T95" fmla="*/ 1404 h 1404"/>
              <a:gd name="T96" fmla="*/ 1984 w 2026"/>
              <a:gd name="T97" fmla="*/ 1404 h 1404"/>
              <a:gd name="T98" fmla="*/ 202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2955925" y="2562569"/>
            <a:ext cx="1117600" cy="723900"/>
          </a:xfrm>
          <a:custGeom>
            <a:avLst/>
            <a:gdLst>
              <a:gd name="T0" fmla="*/ 0 w 704"/>
              <a:gd name="T1" fmla="*/ 0 h 456"/>
              <a:gd name="T2" fmla="*/ 22 w 704"/>
              <a:gd name="T3" fmla="*/ 66 h 456"/>
              <a:gd name="T4" fmla="*/ 42 w 704"/>
              <a:gd name="T5" fmla="*/ 126 h 456"/>
              <a:gd name="T6" fmla="*/ 62 w 704"/>
              <a:gd name="T7" fmla="*/ 178 h 456"/>
              <a:gd name="T8" fmla="*/ 82 w 704"/>
              <a:gd name="T9" fmla="*/ 226 h 456"/>
              <a:gd name="T10" fmla="*/ 102 w 704"/>
              <a:gd name="T11" fmla="*/ 266 h 456"/>
              <a:gd name="T12" fmla="*/ 124 w 704"/>
              <a:gd name="T13" fmla="*/ 302 h 456"/>
              <a:gd name="T14" fmla="*/ 144 w 704"/>
              <a:gd name="T15" fmla="*/ 332 h 456"/>
              <a:gd name="T16" fmla="*/ 164 w 704"/>
              <a:gd name="T17" fmla="*/ 358 h 456"/>
              <a:gd name="T18" fmla="*/ 184 w 704"/>
              <a:gd name="T19" fmla="*/ 378 h 456"/>
              <a:gd name="T20" fmla="*/ 204 w 704"/>
              <a:gd name="T21" fmla="*/ 396 h 456"/>
              <a:gd name="T22" fmla="*/ 224 w 704"/>
              <a:gd name="T23" fmla="*/ 408 h 456"/>
              <a:gd name="T24" fmla="*/ 246 w 704"/>
              <a:gd name="T25" fmla="*/ 420 h 456"/>
              <a:gd name="T26" fmla="*/ 266 w 704"/>
              <a:gd name="T27" fmla="*/ 428 h 456"/>
              <a:gd name="T28" fmla="*/ 286 w 704"/>
              <a:gd name="T29" fmla="*/ 436 h 456"/>
              <a:gd name="T30" fmla="*/ 306 w 704"/>
              <a:gd name="T31" fmla="*/ 442 h 456"/>
              <a:gd name="T32" fmla="*/ 326 w 704"/>
              <a:gd name="T33" fmla="*/ 446 h 456"/>
              <a:gd name="T34" fmla="*/ 348 w 704"/>
              <a:gd name="T35" fmla="*/ 448 h 456"/>
              <a:gd name="T36" fmla="*/ 368 w 704"/>
              <a:gd name="T37" fmla="*/ 450 h 456"/>
              <a:gd name="T38" fmla="*/ 388 w 704"/>
              <a:gd name="T39" fmla="*/ 452 h 456"/>
              <a:gd name="T40" fmla="*/ 408 w 704"/>
              <a:gd name="T41" fmla="*/ 454 h 456"/>
              <a:gd name="T42" fmla="*/ 428 w 704"/>
              <a:gd name="T43" fmla="*/ 454 h 456"/>
              <a:gd name="T44" fmla="*/ 450 w 704"/>
              <a:gd name="T45" fmla="*/ 456 h 456"/>
              <a:gd name="T46" fmla="*/ 470 w 704"/>
              <a:gd name="T47" fmla="*/ 456 h 456"/>
              <a:gd name="T48" fmla="*/ 490 w 704"/>
              <a:gd name="T49" fmla="*/ 456 h 456"/>
              <a:gd name="T50" fmla="*/ 510 w 704"/>
              <a:gd name="T51" fmla="*/ 456 h 456"/>
              <a:gd name="T52" fmla="*/ 530 w 704"/>
              <a:gd name="T53" fmla="*/ 456 h 456"/>
              <a:gd name="T54" fmla="*/ 550 w 704"/>
              <a:gd name="T55" fmla="*/ 456 h 456"/>
              <a:gd name="T56" fmla="*/ 572 w 704"/>
              <a:gd name="T57" fmla="*/ 456 h 456"/>
              <a:gd name="T58" fmla="*/ 592 w 704"/>
              <a:gd name="T59" fmla="*/ 456 h 456"/>
              <a:gd name="T60" fmla="*/ 612 w 704"/>
              <a:gd name="T61" fmla="*/ 456 h 456"/>
              <a:gd name="T62" fmla="*/ 632 w 704"/>
              <a:gd name="T63" fmla="*/ 456 h 456"/>
              <a:gd name="T64" fmla="*/ 652 w 704"/>
              <a:gd name="T65" fmla="*/ 456 h 456"/>
              <a:gd name="T66" fmla="*/ 672 w 704"/>
              <a:gd name="T67" fmla="*/ 456 h 456"/>
              <a:gd name="T68" fmla="*/ 694 w 704"/>
              <a:gd name="T69" fmla="*/ 456 h 456"/>
              <a:gd name="T70" fmla="*/ 0 w 704"/>
              <a:gd name="T71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4" h="456">
                <a:moveTo>
                  <a:pt x="0" y="456"/>
                </a:moveTo>
                <a:lnTo>
                  <a:pt x="0" y="0"/>
                </a:lnTo>
                <a:lnTo>
                  <a:pt x="12" y="34"/>
                </a:lnTo>
                <a:lnTo>
                  <a:pt x="22" y="66"/>
                </a:lnTo>
                <a:lnTo>
                  <a:pt x="32" y="96"/>
                </a:lnTo>
                <a:lnTo>
                  <a:pt x="42" y="126"/>
                </a:lnTo>
                <a:lnTo>
                  <a:pt x="52" y="154"/>
                </a:lnTo>
                <a:lnTo>
                  <a:pt x="62" y="178"/>
                </a:lnTo>
                <a:lnTo>
                  <a:pt x="72" y="204"/>
                </a:lnTo>
                <a:lnTo>
                  <a:pt x="82" y="226"/>
                </a:lnTo>
                <a:lnTo>
                  <a:pt x="92" y="248"/>
                </a:lnTo>
                <a:lnTo>
                  <a:pt x="102" y="266"/>
                </a:lnTo>
                <a:lnTo>
                  <a:pt x="112" y="284"/>
                </a:lnTo>
                <a:lnTo>
                  <a:pt x="124" y="302"/>
                </a:lnTo>
                <a:lnTo>
                  <a:pt x="134" y="318"/>
                </a:lnTo>
                <a:lnTo>
                  <a:pt x="144" y="332"/>
                </a:lnTo>
                <a:lnTo>
                  <a:pt x="154" y="346"/>
                </a:lnTo>
                <a:lnTo>
                  <a:pt x="164" y="358"/>
                </a:lnTo>
                <a:lnTo>
                  <a:pt x="174" y="368"/>
                </a:lnTo>
                <a:lnTo>
                  <a:pt x="184" y="378"/>
                </a:lnTo>
                <a:lnTo>
                  <a:pt x="194" y="386"/>
                </a:lnTo>
                <a:lnTo>
                  <a:pt x="204" y="396"/>
                </a:lnTo>
                <a:lnTo>
                  <a:pt x="214" y="402"/>
                </a:lnTo>
                <a:lnTo>
                  <a:pt x="224" y="408"/>
                </a:lnTo>
                <a:lnTo>
                  <a:pt x="236" y="414"/>
                </a:lnTo>
                <a:lnTo>
                  <a:pt x="246" y="420"/>
                </a:lnTo>
                <a:lnTo>
                  <a:pt x="256" y="424"/>
                </a:lnTo>
                <a:lnTo>
                  <a:pt x="266" y="428"/>
                </a:lnTo>
                <a:lnTo>
                  <a:pt x="276" y="432"/>
                </a:lnTo>
                <a:lnTo>
                  <a:pt x="286" y="436"/>
                </a:lnTo>
                <a:lnTo>
                  <a:pt x="296" y="438"/>
                </a:lnTo>
                <a:lnTo>
                  <a:pt x="306" y="442"/>
                </a:lnTo>
                <a:lnTo>
                  <a:pt x="316" y="444"/>
                </a:lnTo>
                <a:lnTo>
                  <a:pt x="326" y="446"/>
                </a:lnTo>
                <a:lnTo>
                  <a:pt x="338" y="448"/>
                </a:lnTo>
                <a:lnTo>
                  <a:pt x="348" y="448"/>
                </a:lnTo>
                <a:lnTo>
                  <a:pt x="358" y="450"/>
                </a:lnTo>
                <a:lnTo>
                  <a:pt x="368" y="450"/>
                </a:lnTo>
                <a:lnTo>
                  <a:pt x="378" y="452"/>
                </a:lnTo>
                <a:lnTo>
                  <a:pt x="388" y="452"/>
                </a:lnTo>
                <a:lnTo>
                  <a:pt x="398" y="454"/>
                </a:lnTo>
                <a:lnTo>
                  <a:pt x="408" y="454"/>
                </a:lnTo>
                <a:lnTo>
                  <a:pt x="418" y="454"/>
                </a:lnTo>
                <a:lnTo>
                  <a:pt x="428" y="454"/>
                </a:lnTo>
                <a:lnTo>
                  <a:pt x="438" y="456"/>
                </a:lnTo>
                <a:lnTo>
                  <a:pt x="450" y="456"/>
                </a:lnTo>
                <a:lnTo>
                  <a:pt x="460" y="456"/>
                </a:lnTo>
                <a:lnTo>
                  <a:pt x="470" y="456"/>
                </a:lnTo>
                <a:lnTo>
                  <a:pt x="480" y="456"/>
                </a:lnTo>
                <a:lnTo>
                  <a:pt x="490" y="456"/>
                </a:lnTo>
                <a:lnTo>
                  <a:pt x="500" y="456"/>
                </a:lnTo>
                <a:lnTo>
                  <a:pt x="510" y="456"/>
                </a:lnTo>
                <a:lnTo>
                  <a:pt x="520" y="456"/>
                </a:lnTo>
                <a:lnTo>
                  <a:pt x="530" y="456"/>
                </a:lnTo>
                <a:lnTo>
                  <a:pt x="540" y="456"/>
                </a:lnTo>
                <a:lnTo>
                  <a:pt x="550" y="456"/>
                </a:lnTo>
                <a:lnTo>
                  <a:pt x="562" y="456"/>
                </a:lnTo>
                <a:lnTo>
                  <a:pt x="572" y="456"/>
                </a:lnTo>
                <a:lnTo>
                  <a:pt x="582" y="456"/>
                </a:lnTo>
                <a:lnTo>
                  <a:pt x="592" y="456"/>
                </a:lnTo>
                <a:lnTo>
                  <a:pt x="602" y="456"/>
                </a:lnTo>
                <a:lnTo>
                  <a:pt x="612" y="456"/>
                </a:lnTo>
                <a:lnTo>
                  <a:pt x="622" y="456"/>
                </a:lnTo>
                <a:lnTo>
                  <a:pt x="632" y="456"/>
                </a:lnTo>
                <a:lnTo>
                  <a:pt x="642" y="456"/>
                </a:lnTo>
                <a:lnTo>
                  <a:pt x="652" y="456"/>
                </a:lnTo>
                <a:lnTo>
                  <a:pt x="662" y="456"/>
                </a:lnTo>
                <a:lnTo>
                  <a:pt x="672" y="456"/>
                </a:lnTo>
                <a:lnTo>
                  <a:pt x="684" y="456"/>
                </a:lnTo>
                <a:lnTo>
                  <a:pt x="694" y="456"/>
                </a:lnTo>
                <a:lnTo>
                  <a:pt x="704" y="456"/>
                </a:lnTo>
                <a:lnTo>
                  <a:pt x="0" y="456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533400" y="6486869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857250" y="4258019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4 h 1404"/>
              <a:gd name="T16" fmla="*/ 356 w 2026"/>
              <a:gd name="T17" fmla="*/ 1404 h 1404"/>
              <a:gd name="T18" fmla="*/ 396 w 2026"/>
              <a:gd name="T19" fmla="*/ 1404 h 1404"/>
              <a:gd name="T20" fmla="*/ 438 w 2026"/>
              <a:gd name="T21" fmla="*/ 1404 h 1404"/>
              <a:gd name="T22" fmla="*/ 478 w 2026"/>
              <a:gd name="T23" fmla="*/ 1404 h 1404"/>
              <a:gd name="T24" fmla="*/ 518 w 2026"/>
              <a:gd name="T25" fmla="*/ 1404 h 1404"/>
              <a:gd name="T26" fmla="*/ 560 w 2026"/>
              <a:gd name="T27" fmla="*/ 1404 h 1404"/>
              <a:gd name="T28" fmla="*/ 600 w 2026"/>
              <a:gd name="T29" fmla="*/ 1402 h 1404"/>
              <a:gd name="T30" fmla="*/ 640 w 2026"/>
              <a:gd name="T31" fmla="*/ 1400 h 1404"/>
              <a:gd name="T32" fmla="*/ 682 w 2026"/>
              <a:gd name="T33" fmla="*/ 1396 h 1404"/>
              <a:gd name="T34" fmla="*/ 722 w 2026"/>
              <a:gd name="T35" fmla="*/ 1386 h 1404"/>
              <a:gd name="T36" fmla="*/ 764 w 2026"/>
              <a:gd name="T37" fmla="*/ 1372 h 1404"/>
              <a:gd name="T38" fmla="*/ 804 w 2026"/>
              <a:gd name="T39" fmla="*/ 1350 h 1404"/>
              <a:gd name="T40" fmla="*/ 844 w 2026"/>
              <a:gd name="T41" fmla="*/ 1316 h 1404"/>
              <a:gd name="T42" fmla="*/ 886 w 2026"/>
              <a:gd name="T43" fmla="*/ 1266 h 1404"/>
              <a:gd name="T44" fmla="*/ 926 w 2026"/>
              <a:gd name="T45" fmla="*/ 1196 h 1404"/>
              <a:gd name="T46" fmla="*/ 966 w 2026"/>
              <a:gd name="T47" fmla="*/ 1100 h 1404"/>
              <a:gd name="T48" fmla="*/ 1008 w 2026"/>
              <a:gd name="T49" fmla="*/ 982 h 1404"/>
              <a:gd name="T50" fmla="*/ 1048 w 2026"/>
              <a:gd name="T51" fmla="*/ 840 h 1404"/>
              <a:gd name="T52" fmla="*/ 1088 w 2026"/>
              <a:gd name="T53" fmla="*/ 680 h 1404"/>
              <a:gd name="T54" fmla="*/ 1130 w 2026"/>
              <a:gd name="T55" fmla="*/ 510 h 1404"/>
              <a:gd name="T56" fmla="*/ 1170 w 2026"/>
              <a:gd name="T57" fmla="*/ 344 h 1404"/>
              <a:gd name="T58" fmla="*/ 1210 w 2026"/>
              <a:gd name="T59" fmla="*/ 198 h 1404"/>
              <a:gd name="T60" fmla="*/ 1252 w 2026"/>
              <a:gd name="T61" fmla="*/ 84 h 1404"/>
              <a:gd name="T62" fmla="*/ 1292 w 2026"/>
              <a:gd name="T63" fmla="*/ 16 h 1404"/>
              <a:gd name="T64" fmla="*/ 1334 w 2026"/>
              <a:gd name="T65" fmla="*/ 2 h 1404"/>
              <a:gd name="T66" fmla="*/ 1374 w 2026"/>
              <a:gd name="T67" fmla="*/ 44 h 1404"/>
              <a:gd name="T68" fmla="*/ 1414 w 2026"/>
              <a:gd name="T69" fmla="*/ 136 h 1404"/>
              <a:gd name="T70" fmla="*/ 1456 w 2026"/>
              <a:gd name="T71" fmla="*/ 268 h 1404"/>
              <a:gd name="T72" fmla="*/ 1496 w 2026"/>
              <a:gd name="T73" fmla="*/ 426 h 1404"/>
              <a:gd name="T74" fmla="*/ 1536 w 2026"/>
              <a:gd name="T75" fmla="*/ 596 h 1404"/>
              <a:gd name="T76" fmla="*/ 1578 w 2026"/>
              <a:gd name="T77" fmla="*/ 762 h 1404"/>
              <a:gd name="T78" fmla="*/ 1618 w 2026"/>
              <a:gd name="T79" fmla="*/ 914 h 1404"/>
              <a:gd name="T80" fmla="*/ 1660 w 2026"/>
              <a:gd name="T81" fmla="*/ 1044 h 1404"/>
              <a:gd name="T82" fmla="*/ 1700 w 2026"/>
              <a:gd name="T83" fmla="*/ 1152 h 1404"/>
              <a:gd name="T84" fmla="*/ 1740 w 2026"/>
              <a:gd name="T85" fmla="*/ 1232 h 1404"/>
              <a:gd name="T86" fmla="*/ 1782 w 2026"/>
              <a:gd name="T87" fmla="*/ 1294 h 1404"/>
              <a:gd name="T88" fmla="*/ 1822 w 2026"/>
              <a:gd name="T89" fmla="*/ 1334 h 1404"/>
              <a:gd name="T90" fmla="*/ 1862 w 2026"/>
              <a:gd name="T91" fmla="*/ 1362 h 1404"/>
              <a:gd name="T92" fmla="*/ 1904 w 2026"/>
              <a:gd name="T93" fmla="*/ 1380 h 1404"/>
              <a:gd name="T94" fmla="*/ 1944 w 2026"/>
              <a:gd name="T95" fmla="*/ 1392 h 1404"/>
              <a:gd name="T96" fmla="*/ 1984 w 2026"/>
              <a:gd name="T97" fmla="*/ 1398 h 1404"/>
              <a:gd name="T98" fmla="*/ 2026 w 2026"/>
              <a:gd name="T99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 flipV="1">
            <a:off x="2955925" y="4258019"/>
            <a:ext cx="1588" cy="2228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2955925" y="5762969"/>
            <a:ext cx="1117600" cy="723900"/>
          </a:xfrm>
          <a:custGeom>
            <a:avLst/>
            <a:gdLst>
              <a:gd name="T0" fmla="*/ 0 w 704"/>
              <a:gd name="T1" fmla="*/ 0 h 456"/>
              <a:gd name="T2" fmla="*/ 22 w 704"/>
              <a:gd name="T3" fmla="*/ 66 h 456"/>
              <a:gd name="T4" fmla="*/ 42 w 704"/>
              <a:gd name="T5" fmla="*/ 126 h 456"/>
              <a:gd name="T6" fmla="*/ 62 w 704"/>
              <a:gd name="T7" fmla="*/ 178 h 456"/>
              <a:gd name="T8" fmla="*/ 82 w 704"/>
              <a:gd name="T9" fmla="*/ 226 h 456"/>
              <a:gd name="T10" fmla="*/ 102 w 704"/>
              <a:gd name="T11" fmla="*/ 266 h 456"/>
              <a:gd name="T12" fmla="*/ 124 w 704"/>
              <a:gd name="T13" fmla="*/ 302 h 456"/>
              <a:gd name="T14" fmla="*/ 144 w 704"/>
              <a:gd name="T15" fmla="*/ 332 h 456"/>
              <a:gd name="T16" fmla="*/ 164 w 704"/>
              <a:gd name="T17" fmla="*/ 358 h 456"/>
              <a:gd name="T18" fmla="*/ 184 w 704"/>
              <a:gd name="T19" fmla="*/ 378 h 456"/>
              <a:gd name="T20" fmla="*/ 204 w 704"/>
              <a:gd name="T21" fmla="*/ 396 h 456"/>
              <a:gd name="T22" fmla="*/ 224 w 704"/>
              <a:gd name="T23" fmla="*/ 408 h 456"/>
              <a:gd name="T24" fmla="*/ 246 w 704"/>
              <a:gd name="T25" fmla="*/ 420 h 456"/>
              <a:gd name="T26" fmla="*/ 266 w 704"/>
              <a:gd name="T27" fmla="*/ 428 h 456"/>
              <a:gd name="T28" fmla="*/ 286 w 704"/>
              <a:gd name="T29" fmla="*/ 436 h 456"/>
              <a:gd name="T30" fmla="*/ 306 w 704"/>
              <a:gd name="T31" fmla="*/ 442 h 456"/>
              <a:gd name="T32" fmla="*/ 326 w 704"/>
              <a:gd name="T33" fmla="*/ 446 h 456"/>
              <a:gd name="T34" fmla="*/ 348 w 704"/>
              <a:gd name="T35" fmla="*/ 448 h 456"/>
              <a:gd name="T36" fmla="*/ 368 w 704"/>
              <a:gd name="T37" fmla="*/ 450 h 456"/>
              <a:gd name="T38" fmla="*/ 388 w 704"/>
              <a:gd name="T39" fmla="*/ 452 h 456"/>
              <a:gd name="T40" fmla="*/ 408 w 704"/>
              <a:gd name="T41" fmla="*/ 454 h 456"/>
              <a:gd name="T42" fmla="*/ 428 w 704"/>
              <a:gd name="T43" fmla="*/ 454 h 456"/>
              <a:gd name="T44" fmla="*/ 450 w 704"/>
              <a:gd name="T45" fmla="*/ 456 h 456"/>
              <a:gd name="T46" fmla="*/ 470 w 704"/>
              <a:gd name="T47" fmla="*/ 456 h 456"/>
              <a:gd name="T48" fmla="*/ 490 w 704"/>
              <a:gd name="T49" fmla="*/ 456 h 456"/>
              <a:gd name="T50" fmla="*/ 510 w 704"/>
              <a:gd name="T51" fmla="*/ 456 h 456"/>
              <a:gd name="T52" fmla="*/ 530 w 704"/>
              <a:gd name="T53" fmla="*/ 456 h 456"/>
              <a:gd name="T54" fmla="*/ 550 w 704"/>
              <a:gd name="T55" fmla="*/ 456 h 456"/>
              <a:gd name="T56" fmla="*/ 572 w 704"/>
              <a:gd name="T57" fmla="*/ 456 h 456"/>
              <a:gd name="T58" fmla="*/ 592 w 704"/>
              <a:gd name="T59" fmla="*/ 456 h 456"/>
              <a:gd name="T60" fmla="*/ 612 w 704"/>
              <a:gd name="T61" fmla="*/ 456 h 456"/>
              <a:gd name="T62" fmla="*/ 632 w 704"/>
              <a:gd name="T63" fmla="*/ 456 h 456"/>
              <a:gd name="T64" fmla="*/ 652 w 704"/>
              <a:gd name="T65" fmla="*/ 456 h 456"/>
              <a:gd name="T66" fmla="*/ 672 w 704"/>
              <a:gd name="T67" fmla="*/ 456 h 456"/>
              <a:gd name="T68" fmla="*/ 694 w 704"/>
              <a:gd name="T69" fmla="*/ 456 h 456"/>
              <a:gd name="T70" fmla="*/ 0 w 704"/>
              <a:gd name="T71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4" h="456">
                <a:moveTo>
                  <a:pt x="0" y="456"/>
                </a:moveTo>
                <a:lnTo>
                  <a:pt x="0" y="0"/>
                </a:lnTo>
                <a:lnTo>
                  <a:pt x="12" y="34"/>
                </a:lnTo>
                <a:lnTo>
                  <a:pt x="22" y="66"/>
                </a:lnTo>
                <a:lnTo>
                  <a:pt x="32" y="96"/>
                </a:lnTo>
                <a:lnTo>
                  <a:pt x="42" y="126"/>
                </a:lnTo>
                <a:lnTo>
                  <a:pt x="52" y="154"/>
                </a:lnTo>
                <a:lnTo>
                  <a:pt x="62" y="178"/>
                </a:lnTo>
                <a:lnTo>
                  <a:pt x="72" y="204"/>
                </a:lnTo>
                <a:lnTo>
                  <a:pt x="82" y="226"/>
                </a:lnTo>
                <a:lnTo>
                  <a:pt x="92" y="248"/>
                </a:lnTo>
                <a:lnTo>
                  <a:pt x="102" y="266"/>
                </a:lnTo>
                <a:lnTo>
                  <a:pt x="112" y="284"/>
                </a:lnTo>
                <a:lnTo>
                  <a:pt x="124" y="302"/>
                </a:lnTo>
                <a:lnTo>
                  <a:pt x="134" y="318"/>
                </a:lnTo>
                <a:lnTo>
                  <a:pt x="144" y="332"/>
                </a:lnTo>
                <a:lnTo>
                  <a:pt x="154" y="346"/>
                </a:lnTo>
                <a:lnTo>
                  <a:pt x="164" y="358"/>
                </a:lnTo>
                <a:lnTo>
                  <a:pt x="174" y="368"/>
                </a:lnTo>
                <a:lnTo>
                  <a:pt x="184" y="378"/>
                </a:lnTo>
                <a:lnTo>
                  <a:pt x="194" y="386"/>
                </a:lnTo>
                <a:lnTo>
                  <a:pt x="204" y="396"/>
                </a:lnTo>
                <a:lnTo>
                  <a:pt x="214" y="402"/>
                </a:lnTo>
                <a:lnTo>
                  <a:pt x="224" y="408"/>
                </a:lnTo>
                <a:lnTo>
                  <a:pt x="236" y="414"/>
                </a:lnTo>
                <a:lnTo>
                  <a:pt x="246" y="420"/>
                </a:lnTo>
                <a:lnTo>
                  <a:pt x="256" y="424"/>
                </a:lnTo>
                <a:lnTo>
                  <a:pt x="266" y="428"/>
                </a:lnTo>
                <a:lnTo>
                  <a:pt x="276" y="432"/>
                </a:lnTo>
                <a:lnTo>
                  <a:pt x="286" y="436"/>
                </a:lnTo>
                <a:lnTo>
                  <a:pt x="296" y="438"/>
                </a:lnTo>
                <a:lnTo>
                  <a:pt x="306" y="442"/>
                </a:lnTo>
                <a:lnTo>
                  <a:pt x="316" y="444"/>
                </a:lnTo>
                <a:lnTo>
                  <a:pt x="326" y="446"/>
                </a:lnTo>
                <a:lnTo>
                  <a:pt x="338" y="448"/>
                </a:lnTo>
                <a:lnTo>
                  <a:pt x="348" y="448"/>
                </a:lnTo>
                <a:lnTo>
                  <a:pt x="358" y="450"/>
                </a:lnTo>
                <a:lnTo>
                  <a:pt x="368" y="450"/>
                </a:lnTo>
                <a:lnTo>
                  <a:pt x="378" y="452"/>
                </a:lnTo>
                <a:lnTo>
                  <a:pt x="388" y="452"/>
                </a:lnTo>
                <a:lnTo>
                  <a:pt x="398" y="454"/>
                </a:lnTo>
                <a:lnTo>
                  <a:pt x="408" y="454"/>
                </a:lnTo>
                <a:lnTo>
                  <a:pt x="418" y="454"/>
                </a:lnTo>
                <a:lnTo>
                  <a:pt x="428" y="454"/>
                </a:lnTo>
                <a:lnTo>
                  <a:pt x="438" y="456"/>
                </a:lnTo>
                <a:lnTo>
                  <a:pt x="450" y="456"/>
                </a:lnTo>
                <a:lnTo>
                  <a:pt x="460" y="456"/>
                </a:lnTo>
                <a:lnTo>
                  <a:pt x="470" y="456"/>
                </a:lnTo>
                <a:lnTo>
                  <a:pt x="480" y="456"/>
                </a:lnTo>
                <a:lnTo>
                  <a:pt x="490" y="456"/>
                </a:lnTo>
                <a:lnTo>
                  <a:pt x="500" y="456"/>
                </a:lnTo>
                <a:lnTo>
                  <a:pt x="510" y="456"/>
                </a:lnTo>
                <a:lnTo>
                  <a:pt x="520" y="456"/>
                </a:lnTo>
                <a:lnTo>
                  <a:pt x="530" y="456"/>
                </a:lnTo>
                <a:lnTo>
                  <a:pt x="540" y="456"/>
                </a:lnTo>
                <a:lnTo>
                  <a:pt x="550" y="456"/>
                </a:lnTo>
                <a:lnTo>
                  <a:pt x="562" y="456"/>
                </a:lnTo>
                <a:lnTo>
                  <a:pt x="572" y="456"/>
                </a:lnTo>
                <a:lnTo>
                  <a:pt x="582" y="456"/>
                </a:lnTo>
                <a:lnTo>
                  <a:pt x="592" y="456"/>
                </a:lnTo>
                <a:lnTo>
                  <a:pt x="602" y="456"/>
                </a:lnTo>
                <a:lnTo>
                  <a:pt x="612" y="456"/>
                </a:lnTo>
                <a:lnTo>
                  <a:pt x="622" y="456"/>
                </a:lnTo>
                <a:lnTo>
                  <a:pt x="632" y="456"/>
                </a:lnTo>
                <a:lnTo>
                  <a:pt x="642" y="456"/>
                </a:lnTo>
                <a:lnTo>
                  <a:pt x="652" y="456"/>
                </a:lnTo>
                <a:lnTo>
                  <a:pt x="662" y="456"/>
                </a:lnTo>
                <a:lnTo>
                  <a:pt x="672" y="456"/>
                </a:lnTo>
                <a:lnTo>
                  <a:pt x="684" y="456"/>
                </a:lnTo>
                <a:lnTo>
                  <a:pt x="694" y="456"/>
                </a:lnTo>
                <a:lnTo>
                  <a:pt x="704" y="456"/>
                </a:lnTo>
                <a:lnTo>
                  <a:pt x="0" y="456"/>
                </a:lnTo>
                <a:close/>
              </a:path>
            </a:pathLst>
          </a:custGeom>
          <a:solidFill>
            <a:srgbClr val="323232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2955925" y="4258019"/>
            <a:ext cx="1117600" cy="2228850"/>
          </a:xfrm>
          <a:custGeom>
            <a:avLst/>
            <a:gdLst>
              <a:gd name="T0" fmla="*/ 0 w 704"/>
              <a:gd name="T1" fmla="*/ 0 h 1404"/>
              <a:gd name="T2" fmla="*/ 22 w 704"/>
              <a:gd name="T3" fmla="*/ 8 h 1404"/>
              <a:gd name="T4" fmla="*/ 42 w 704"/>
              <a:gd name="T5" fmla="*/ 28 h 1404"/>
              <a:gd name="T6" fmla="*/ 62 w 704"/>
              <a:gd name="T7" fmla="*/ 62 h 1404"/>
              <a:gd name="T8" fmla="*/ 82 w 704"/>
              <a:gd name="T9" fmla="*/ 108 h 1404"/>
              <a:gd name="T10" fmla="*/ 102 w 704"/>
              <a:gd name="T11" fmla="*/ 166 h 1404"/>
              <a:gd name="T12" fmla="*/ 124 w 704"/>
              <a:gd name="T13" fmla="*/ 232 h 1404"/>
              <a:gd name="T14" fmla="*/ 144 w 704"/>
              <a:gd name="T15" fmla="*/ 306 h 1404"/>
              <a:gd name="T16" fmla="*/ 164 w 704"/>
              <a:gd name="T17" fmla="*/ 384 h 1404"/>
              <a:gd name="T18" fmla="*/ 184 w 704"/>
              <a:gd name="T19" fmla="*/ 468 h 1404"/>
              <a:gd name="T20" fmla="*/ 204 w 704"/>
              <a:gd name="T21" fmla="*/ 552 h 1404"/>
              <a:gd name="T22" fmla="*/ 224 w 704"/>
              <a:gd name="T23" fmla="*/ 638 h 1404"/>
              <a:gd name="T24" fmla="*/ 246 w 704"/>
              <a:gd name="T25" fmla="*/ 720 h 1404"/>
              <a:gd name="T26" fmla="*/ 266 w 704"/>
              <a:gd name="T27" fmla="*/ 802 h 1404"/>
              <a:gd name="T28" fmla="*/ 286 w 704"/>
              <a:gd name="T29" fmla="*/ 878 h 1404"/>
              <a:gd name="T30" fmla="*/ 306 w 704"/>
              <a:gd name="T31" fmla="*/ 948 h 1404"/>
              <a:gd name="T32" fmla="*/ 326 w 704"/>
              <a:gd name="T33" fmla="*/ 1014 h 1404"/>
              <a:gd name="T34" fmla="*/ 348 w 704"/>
              <a:gd name="T35" fmla="*/ 1074 h 1404"/>
              <a:gd name="T36" fmla="*/ 368 w 704"/>
              <a:gd name="T37" fmla="*/ 1126 h 1404"/>
              <a:gd name="T38" fmla="*/ 388 w 704"/>
              <a:gd name="T39" fmla="*/ 1174 h 1404"/>
              <a:gd name="T40" fmla="*/ 408 w 704"/>
              <a:gd name="T41" fmla="*/ 1214 h 1404"/>
              <a:gd name="T42" fmla="*/ 428 w 704"/>
              <a:gd name="T43" fmla="*/ 1250 h 1404"/>
              <a:gd name="T44" fmla="*/ 450 w 704"/>
              <a:gd name="T45" fmla="*/ 1280 h 1404"/>
              <a:gd name="T46" fmla="*/ 470 w 704"/>
              <a:gd name="T47" fmla="*/ 1306 h 1404"/>
              <a:gd name="T48" fmla="*/ 490 w 704"/>
              <a:gd name="T49" fmla="*/ 1326 h 1404"/>
              <a:gd name="T50" fmla="*/ 510 w 704"/>
              <a:gd name="T51" fmla="*/ 1344 h 1404"/>
              <a:gd name="T52" fmla="*/ 530 w 704"/>
              <a:gd name="T53" fmla="*/ 1356 h 1404"/>
              <a:gd name="T54" fmla="*/ 550 w 704"/>
              <a:gd name="T55" fmla="*/ 1368 h 1404"/>
              <a:gd name="T56" fmla="*/ 572 w 704"/>
              <a:gd name="T57" fmla="*/ 1376 h 1404"/>
              <a:gd name="T58" fmla="*/ 592 w 704"/>
              <a:gd name="T59" fmla="*/ 1384 h 1404"/>
              <a:gd name="T60" fmla="*/ 612 w 704"/>
              <a:gd name="T61" fmla="*/ 1390 h 1404"/>
              <a:gd name="T62" fmla="*/ 632 w 704"/>
              <a:gd name="T63" fmla="*/ 1394 h 1404"/>
              <a:gd name="T64" fmla="*/ 652 w 704"/>
              <a:gd name="T65" fmla="*/ 1396 h 1404"/>
              <a:gd name="T66" fmla="*/ 672 w 704"/>
              <a:gd name="T67" fmla="*/ 1398 h 1404"/>
              <a:gd name="T68" fmla="*/ 694 w 704"/>
              <a:gd name="T69" fmla="*/ 1400 h 1404"/>
              <a:gd name="T70" fmla="*/ 0 w 704"/>
              <a:gd name="T71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4" h="1404">
                <a:moveTo>
                  <a:pt x="0" y="1404"/>
                </a:moveTo>
                <a:lnTo>
                  <a:pt x="0" y="0"/>
                </a:lnTo>
                <a:lnTo>
                  <a:pt x="12" y="2"/>
                </a:lnTo>
                <a:lnTo>
                  <a:pt x="22" y="8"/>
                </a:lnTo>
                <a:lnTo>
                  <a:pt x="32" y="16"/>
                </a:lnTo>
                <a:lnTo>
                  <a:pt x="42" y="28"/>
                </a:lnTo>
                <a:lnTo>
                  <a:pt x="52" y="44"/>
                </a:lnTo>
                <a:lnTo>
                  <a:pt x="62" y="62"/>
                </a:lnTo>
                <a:lnTo>
                  <a:pt x="72" y="84"/>
                </a:lnTo>
                <a:lnTo>
                  <a:pt x="82" y="108"/>
                </a:lnTo>
                <a:lnTo>
                  <a:pt x="92" y="136"/>
                </a:lnTo>
                <a:lnTo>
                  <a:pt x="102" y="166"/>
                </a:lnTo>
                <a:lnTo>
                  <a:pt x="112" y="198"/>
                </a:lnTo>
                <a:lnTo>
                  <a:pt x="124" y="232"/>
                </a:lnTo>
                <a:lnTo>
                  <a:pt x="134" y="268"/>
                </a:lnTo>
                <a:lnTo>
                  <a:pt x="144" y="306"/>
                </a:lnTo>
                <a:lnTo>
                  <a:pt x="154" y="344"/>
                </a:lnTo>
                <a:lnTo>
                  <a:pt x="164" y="384"/>
                </a:lnTo>
                <a:lnTo>
                  <a:pt x="174" y="426"/>
                </a:lnTo>
                <a:lnTo>
                  <a:pt x="184" y="468"/>
                </a:lnTo>
                <a:lnTo>
                  <a:pt x="194" y="510"/>
                </a:lnTo>
                <a:lnTo>
                  <a:pt x="204" y="552"/>
                </a:lnTo>
                <a:lnTo>
                  <a:pt x="214" y="596"/>
                </a:lnTo>
                <a:lnTo>
                  <a:pt x="224" y="638"/>
                </a:lnTo>
                <a:lnTo>
                  <a:pt x="236" y="680"/>
                </a:lnTo>
                <a:lnTo>
                  <a:pt x="246" y="720"/>
                </a:lnTo>
                <a:lnTo>
                  <a:pt x="256" y="762"/>
                </a:lnTo>
                <a:lnTo>
                  <a:pt x="266" y="802"/>
                </a:lnTo>
                <a:lnTo>
                  <a:pt x="276" y="840"/>
                </a:lnTo>
                <a:lnTo>
                  <a:pt x="286" y="878"/>
                </a:lnTo>
                <a:lnTo>
                  <a:pt x="296" y="914"/>
                </a:lnTo>
                <a:lnTo>
                  <a:pt x="306" y="948"/>
                </a:lnTo>
                <a:lnTo>
                  <a:pt x="316" y="982"/>
                </a:lnTo>
                <a:lnTo>
                  <a:pt x="326" y="1014"/>
                </a:lnTo>
                <a:lnTo>
                  <a:pt x="338" y="1044"/>
                </a:lnTo>
                <a:lnTo>
                  <a:pt x="348" y="1074"/>
                </a:lnTo>
                <a:lnTo>
                  <a:pt x="358" y="1100"/>
                </a:lnTo>
                <a:lnTo>
                  <a:pt x="368" y="1126"/>
                </a:lnTo>
                <a:lnTo>
                  <a:pt x="378" y="1152"/>
                </a:lnTo>
                <a:lnTo>
                  <a:pt x="388" y="1174"/>
                </a:lnTo>
                <a:lnTo>
                  <a:pt x="398" y="1196"/>
                </a:lnTo>
                <a:lnTo>
                  <a:pt x="408" y="1214"/>
                </a:lnTo>
                <a:lnTo>
                  <a:pt x="418" y="1232"/>
                </a:lnTo>
                <a:lnTo>
                  <a:pt x="428" y="1250"/>
                </a:lnTo>
                <a:lnTo>
                  <a:pt x="438" y="1266"/>
                </a:lnTo>
                <a:lnTo>
                  <a:pt x="450" y="1280"/>
                </a:lnTo>
                <a:lnTo>
                  <a:pt x="460" y="1294"/>
                </a:lnTo>
                <a:lnTo>
                  <a:pt x="470" y="1306"/>
                </a:lnTo>
                <a:lnTo>
                  <a:pt x="480" y="1316"/>
                </a:lnTo>
                <a:lnTo>
                  <a:pt x="490" y="1326"/>
                </a:lnTo>
                <a:lnTo>
                  <a:pt x="500" y="1334"/>
                </a:lnTo>
                <a:lnTo>
                  <a:pt x="510" y="1344"/>
                </a:lnTo>
                <a:lnTo>
                  <a:pt x="520" y="1350"/>
                </a:lnTo>
                <a:lnTo>
                  <a:pt x="530" y="1356"/>
                </a:lnTo>
                <a:lnTo>
                  <a:pt x="540" y="1362"/>
                </a:lnTo>
                <a:lnTo>
                  <a:pt x="550" y="1368"/>
                </a:lnTo>
                <a:lnTo>
                  <a:pt x="562" y="1372"/>
                </a:lnTo>
                <a:lnTo>
                  <a:pt x="572" y="1376"/>
                </a:lnTo>
                <a:lnTo>
                  <a:pt x="582" y="1380"/>
                </a:lnTo>
                <a:lnTo>
                  <a:pt x="592" y="1384"/>
                </a:lnTo>
                <a:lnTo>
                  <a:pt x="602" y="1386"/>
                </a:lnTo>
                <a:lnTo>
                  <a:pt x="612" y="1390"/>
                </a:lnTo>
                <a:lnTo>
                  <a:pt x="622" y="1392"/>
                </a:lnTo>
                <a:lnTo>
                  <a:pt x="632" y="1394"/>
                </a:lnTo>
                <a:lnTo>
                  <a:pt x="642" y="1396"/>
                </a:lnTo>
                <a:lnTo>
                  <a:pt x="652" y="1396"/>
                </a:lnTo>
                <a:lnTo>
                  <a:pt x="662" y="1398"/>
                </a:lnTo>
                <a:lnTo>
                  <a:pt x="672" y="1398"/>
                </a:lnTo>
                <a:lnTo>
                  <a:pt x="684" y="1400"/>
                </a:lnTo>
                <a:lnTo>
                  <a:pt x="694" y="1400"/>
                </a:lnTo>
                <a:lnTo>
                  <a:pt x="704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379413" y="1937923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379413" y="5247860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5" name="Line 3"/>
          <p:cNvSpPr>
            <a:spLocks noChangeShapeType="1"/>
          </p:cNvSpPr>
          <p:nvPr/>
        </p:nvSpPr>
        <p:spPr bwMode="auto">
          <a:xfrm flipV="1">
            <a:off x="2938050" y="990600"/>
            <a:ext cx="0" cy="5883508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ROC: Moderate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369050" y="2903880"/>
            <a:ext cx="2286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" y="3286468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857250" y="1057618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2 h 1404"/>
              <a:gd name="T16" fmla="*/ 356 w 2026"/>
              <a:gd name="T17" fmla="*/ 1398 h 1404"/>
              <a:gd name="T18" fmla="*/ 396 w 2026"/>
              <a:gd name="T19" fmla="*/ 1392 h 1404"/>
              <a:gd name="T20" fmla="*/ 438 w 2026"/>
              <a:gd name="T21" fmla="*/ 1380 h 1404"/>
              <a:gd name="T22" fmla="*/ 478 w 2026"/>
              <a:gd name="T23" fmla="*/ 1362 h 1404"/>
              <a:gd name="T24" fmla="*/ 518 w 2026"/>
              <a:gd name="T25" fmla="*/ 1334 h 1404"/>
              <a:gd name="T26" fmla="*/ 560 w 2026"/>
              <a:gd name="T27" fmla="*/ 1294 h 1404"/>
              <a:gd name="T28" fmla="*/ 600 w 2026"/>
              <a:gd name="T29" fmla="*/ 1232 h 1404"/>
              <a:gd name="T30" fmla="*/ 640 w 2026"/>
              <a:gd name="T31" fmla="*/ 1152 h 1404"/>
              <a:gd name="T32" fmla="*/ 682 w 2026"/>
              <a:gd name="T33" fmla="*/ 1044 h 1404"/>
              <a:gd name="T34" fmla="*/ 722 w 2026"/>
              <a:gd name="T35" fmla="*/ 914 h 1404"/>
              <a:gd name="T36" fmla="*/ 764 w 2026"/>
              <a:gd name="T37" fmla="*/ 762 h 1404"/>
              <a:gd name="T38" fmla="*/ 804 w 2026"/>
              <a:gd name="T39" fmla="*/ 596 h 1404"/>
              <a:gd name="T40" fmla="*/ 844 w 2026"/>
              <a:gd name="T41" fmla="*/ 426 h 1404"/>
              <a:gd name="T42" fmla="*/ 886 w 2026"/>
              <a:gd name="T43" fmla="*/ 268 h 1404"/>
              <a:gd name="T44" fmla="*/ 926 w 2026"/>
              <a:gd name="T45" fmla="*/ 136 h 1404"/>
              <a:gd name="T46" fmla="*/ 966 w 2026"/>
              <a:gd name="T47" fmla="*/ 44 h 1404"/>
              <a:gd name="T48" fmla="*/ 1008 w 2026"/>
              <a:gd name="T49" fmla="*/ 2 h 1404"/>
              <a:gd name="T50" fmla="*/ 1048 w 2026"/>
              <a:gd name="T51" fmla="*/ 16 h 1404"/>
              <a:gd name="T52" fmla="*/ 1088 w 2026"/>
              <a:gd name="T53" fmla="*/ 84 h 1404"/>
              <a:gd name="T54" fmla="*/ 1130 w 2026"/>
              <a:gd name="T55" fmla="*/ 198 h 1404"/>
              <a:gd name="T56" fmla="*/ 1170 w 2026"/>
              <a:gd name="T57" fmla="*/ 344 h 1404"/>
              <a:gd name="T58" fmla="*/ 1210 w 2026"/>
              <a:gd name="T59" fmla="*/ 510 h 1404"/>
              <a:gd name="T60" fmla="*/ 1252 w 2026"/>
              <a:gd name="T61" fmla="*/ 680 h 1404"/>
              <a:gd name="T62" fmla="*/ 1292 w 2026"/>
              <a:gd name="T63" fmla="*/ 840 h 1404"/>
              <a:gd name="T64" fmla="*/ 1334 w 2026"/>
              <a:gd name="T65" fmla="*/ 982 h 1404"/>
              <a:gd name="T66" fmla="*/ 1374 w 2026"/>
              <a:gd name="T67" fmla="*/ 1102 h 1404"/>
              <a:gd name="T68" fmla="*/ 1414 w 2026"/>
              <a:gd name="T69" fmla="*/ 1196 h 1404"/>
              <a:gd name="T70" fmla="*/ 1456 w 2026"/>
              <a:gd name="T71" fmla="*/ 1266 h 1404"/>
              <a:gd name="T72" fmla="*/ 1496 w 2026"/>
              <a:gd name="T73" fmla="*/ 1316 h 1404"/>
              <a:gd name="T74" fmla="*/ 1536 w 2026"/>
              <a:gd name="T75" fmla="*/ 1350 h 1404"/>
              <a:gd name="T76" fmla="*/ 1578 w 2026"/>
              <a:gd name="T77" fmla="*/ 1372 h 1404"/>
              <a:gd name="T78" fmla="*/ 1618 w 2026"/>
              <a:gd name="T79" fmla="*/ 1386 h 1404"/>
              <a:gd name="T80" fmla="*/ 1660 w 2026"/>
              <a:gd name="T81" fmla="*/ 1396 h 1404"/>
              <a:gd name="T82" fmla="*/ 1700 w 2026"/>
              <a:gd name="T83" fmla="*/ 1400 h 1404"/>
              <a:gd name="T84" fmla="*/ 1740 w 2026"/>
              <a:gd name="T85" fmla="*/ 1402 h 1404"/>
              <a:gd name="T86" fmla="*/ 1782 w 2026"/>
              <a:gd name="T87" fmla="*/ 1404 h 1404"/>
              <a:gd name="T88" fmla="*/ 1822 w 2026"/>
              <a:gd name="T89" fmla="*/ 1404 h 1404"/>
              <a:gd name="T90" fmla="*/ 1862 w 2026"/>
              <a:gd name="T91" fmla="*/ 1404 h 1404"/>
              <a:gd name="T92" fmla="*/ 1904 w 2026"/>
              <a:gd name="T93" fmla="*/ 1404 h 1404"/>
              <a:gd name="T94" fmla="*/ 1944 w 2026"/>
              <a:gd name="T95" fmla="*/ 1404 h 1404"/>
              <a:gd name="T96" fmla="*/ 1984 w 2026"/>
              <a:gd name="T97" fmla="*/ 1404 h 1404"/>
              <a:gd name="T98" fmla="*/ 202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714625" y="1057618"/>
            <a:ext cx="1588" cy="2228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714625" y="1603718"/>
            <a:ext cx="1358900" cy="1682750"/>
          </a:xfrm>
          <a:custGeom>
            <a:avLst/>
            <a:gdLst>
              <a:gd name="T0" fmla="*/ 0 w 856"/>
              <a:gd name="T1" fmla="*/ 0 h 1060"/>
              <a:gd name="T2" fmla="*/ 20 w 856"/>
              <a:gd name="T3" fmla="*/ 82 h 1060"/>
              <a:gd name="T4" fmla="*/ 40 w 856"/>
              <a:gd name="T5" fmla="*/ 166 h 1060"/>
              <a:gd name="T6" fmla="*/ 62 w 856"/>
              <a:gd name="T7" fmla="*/ 252 h 1060"/>
              <a:gd name="T8" fmla="*/ 82 w 856"/>
              <a:gd name="T9" fmla="*/ 336 h 1060"/>
              <a:gd name="T10" fmla="*/ 102 w 856"/>
              <a:gd name="T11" fmla="*/ 418 h 1060"/>
              <a:gd name="T12" fmla="*/ 122 w 856"/>
              <a:gd name="T13" fmla="*/ 496 h 1060"/>
              <a:gd name="T14" fmla="*/ 142 w 856"/>
              <a:gd name="T15" fmla="*/ 570 h 1060"/>
              <a:gd name="T16" fmla="*/ 164 w 856"/>
              <a:gd name="T17" fmla="*/ 638 h 1060"/>
              <a:gd name="T18" fmla="*/ 184 w 856"/>
              <a:gd name="T19" fmla="*/ 700 h 1060"/>
              <a:gd name="T20" fmla="*/ 204 w 856"/>
              <a:gd name="T21" fmla="*/ 758 h 1060"/>
              <a:gd name="T22" fmla="*/ 224 w 856"/>
              <a:gd name="T23" fmla="*/ 808 h 1060"/>
              <a:gd name="T24" fmla="*/ 244 w 856"/>
              <a:gd name="T25" fmla="*/ 852 h 1060"/>
              <a:gd name="T26" fmla="*/ 264 w 856"/>
              <a:gd name="T27" fmla="*/ 888 h 1060"/>
              <a:gd name="T28" fmla="*/ 286 w 856"/>
              <a:gd name="T29" fmla="*/ 922 h 1060"/>
              <a:gd name="T30" fmla="*/ 306 w 856"/>
              <a:gd name="T31" fmla="*/ 950 h 1060"/>
              <a:gd name="T32" fmla="*/ 326 w 856"/>
              <a:gd name="T33" fmla="*/ 972 h 1060"/>
              <a:gd name="T34" fmla="*/ 346 w 856"/>
              <a:gd name="T35" fmla="*/ 990 h 1060"/>
              <a:gd name="T36" fmla="*/ 366 w 856"/>
              <a:gd name="T37" fmla="*/ 1006 h 1060"/>
              <a:gd name="T38" fmla="*/ 388 w 856"/>
              <a:gd name="T39" fmla="*/ 1018 h 1060"/>
              <a:gd name="T40" fmla="*/ 408 w 856"/>
              <a:gd name="T41" fmla="*/ 1028 h 1060"/>
              <a:gd name="T42" fmla="*/ 428 w 856"/>
              <a:gd name="T43" fmla="*/ 1036 h 1060"/>
              <a:gd name="T44" fmla="*/ 448 w 856"/>
              <a:gd name="T45" fmla="*/ 1042 h 1060"/>
              <a:gd name="T46" fmla="*/ 468 w 856"/>
              <a:gd name="T47" fmla="*/ 1048 h 1060"/>
              <a:gd name="T48" fmla="*/ 490 w 856"/>
              <a:gd name="T49" fmla="*/ 1052 h 1060"/>
              <a:gd name="T50" fmla="*/ 510 w 856"/>
              <a:gd name="T51" fmla="*/ 1054 h 1060"/>
              <a:gd name="T52" fmla="*/ 530 w 856"/>
              <a:gd name="T53" fmla="*/ 1056 h 1060"/>
              <a:gd name="T54" fmla="*/ 550 w 856"/>
              <a:gd name="T55" fmla="*/ 1058 h 1060"/>
              <a:gd name="T56" fmla="*/ 570 w 856"/>
              <a:gd name="T57" fmla="*/ 1058 h 1060"/>
              <a:gd name="T58" fmla="*/ 590 w 856"/>
              <a:gd name="T59" fmla="*/ 1060 h 1060"/>
              <a:gd name="T60" fmla="*/ 612 w 856"/>
              <a:gd name="T61" fmla="*/ 1060 h 1060"/>
              <a:gd name="T62" fmla="*/ 632 w 856"/>
              <a:gd name="T63" fmla="*/ 1060 h 1060"/>
              <a:gd name="T64" fmla="*/ 652 w 856"/>
              <a:gd name="T65" fmla="*/ 1060 h 1060"/>
              <a:gd name="T66" fmla="*/ 672 w 856"/>
              <a:gd name="T67" fmla="*/ 1060 h 1060"/>
              <a:gd name="T68" fmla="*/ 692 w 856"/>
              <a:gd name="T69" fmla="*/ 1060 h 1060"/>
              <a:gd name="T70" fmla="*/ 714 w 856"/>
              <a:gd name="T71" fmla="*/ 1060 h 1060"/>
              <a:gd name="T72" fmla="*/ 734 w 856"/>
              <a:gd name="T73" fmla="*/ 1060 h 1060"/>
              <a:gd name="T74" fmla="*/ 754 w 856"/>
              <a:gd name="T75" fmla="*/ 1060 h 1060"/>
              <a:gd name="T76" fmla="*/ 774 w 856"/>
              <a:gd name="T77" fmla="*/ 1060 h 1060"/>
              <a:gd name="T78" fmla="*/ 794 w 856"/>
              <a:gd name="T79" fmla="*/ 1060 h 1060"/>
              <a:gd name="T80" fmla="*/ 814 w 856"/>
              <a:gd name="T81" fmla="*/ 1060 h 1060"/>
              <a:gd name="T82" fmla="*/ 836 w 856"/>
              <a:gd name="T83" fmla="*/ 1060 h 1060"/>
              <a:gd name="T84" fmla="*/ 856 w 856"/>
              <a:gd name="T85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6" h="1060">
                <a:moveTo>
                  <a:pt x="0" y="1060"/>
                </a:moveTo>
                <a:lnTo>
                  <a:pt x="0" y="0"/>
                </a:lnTo>
                <a:lnTo>
                  <a:pt x="10" y="40"/>
                </a:lnTo>
                <a:lnTo>
                  <a:pt x="20" y="82"/>
                </a:lnTo>
                <a:lnTo>
                  <a:pt x="30" y="124"/>
                </a:lnTo>
                <a:lnTo>
                  <a:pt x="40" y="166"/>
                </a:lnTo>
                <a:lnTo>
                  <a:pt x="52" y="208"/>
                </a:lnTo>
                <a:lnTo>
                  <a:pt x="62" y="252"/>
                </a:lnTo>
                <a:lnTo>
                  <a:pt x="72" y="294"/>
                </a:lnTo>
                <a:lnTo>
                  <a:pt x="82" y="336"/>
                </a:lnTo>
                <a:lnTo>
                  <a:pt x="92" y="378"/>
                </a:lnTo>
                <a:lnTo>
                  <a:pt x="102" y="418"/>
                </a:lnTo>
                <a:lnTo>
                  <a:pt x="112" y="458"/>
                </a:lnTo>
                <a:lnTo>
                  <a:pt x="122" y="496"/>
                </a:lnTo>
                <a:lnTo>
                  <a:pt x="132" y="534"/>
                </a:lnTo>
                <a:lnTo>
                  <a:pt x="142" y="570"/>
                </a:lnTo>
                <a:lnTo>
                  <a:pt x="152" y="604"/>
                </a:lnTo>
                <a:lnTo>
                  <a:pt x="164" y="638"/>
                </a:lnTo>
                <a:lnTo>
                  <a:pt x="174" y="670"/>
                </a:lnTo>
                <a:lnTo>
                  <a:pt x="184" y="700"/>
                </a:lnTo>
                <a:lnTo>
                  <a:pt x="194" y="730"/>
                </a:lnTo>
                <a:lnTo>
                  <a:pt x="204" y="758"/>
                </a:lnTo>
                <a:lnTo>
                  <a:pt x="214" y="782"/>
                </a:lnTo>
                <a:lnTo>
                  <a:pt x="224" y="808"/>
                </a:lnTo>
                <a:lnTo>
                  <a:pt x="234" y="830"/>
                </a:lnTo>
                <a:lnTo>
                  <a:pt x="244" y="852"/>
                </a:lnTo>
                <a:lnTo>
                  <a:pt x="254" y="870"/>
                </a:lnTo>
                <a:lnTo>
                  <a:pt x="264" y="888"/>
                </a:lnTo>
                <a:lnTo>
                  <a:pt x="276" y="906"/>
                </a:lnTo>
                <a:lnTo>
                  <a:pt x="286" y="922"/>
                </a:lnTo>
                <a:lnTo>
                  <a:pt x="296" y="936"/>
                </a:lnTo>
                <a:lnTo>
                  <a:pt x="306" y="950"/>
                </a:lnTo>
                <a:lnTo>
                  <a:pt x="316" y="962"/>
                </a:lnTo>
                <a:lnTo>
                  <a:pt x="326" y="972"/>
                </a:lnTo>
                <a:lnTo>
                  <a:pt x="336" y="982"/>
                </a:lnTo>
                <a:lnTo>
                  <a:pt x="346" y="990"/>
                </a:lnTo>
                <a:lnTo>
                  <a:pt x="356" y="1000"/>
                </a:lnTo>
                <a:lnTo>
                  <a:pt x="366" y="1006"/>
                </a:lnTo>
                <a:lnTo>
                  <a:pt x="376" y="1012"/>
                </a:lnTo>
                <a:lnTo>
                  <a:pt x="388" y="1018"/>
                </a:lnTo>
                <a:lnTo>
                  <a:pt x="398" y="1024"/>
                </a:lnTo>
                <a:lnTo>
                  <a:pt x="408" y="1028"/>
                </a:lnTo>
                <a:lnTo>
                  <a:pt x="418" y="1032"/>
                </a:lnTo>
                <a:lnTo>
                  <a:pt x="428" y="1036"/>
                </a:lnTo>
                <a:lnTo>
                  <a:pt x="438" y="1040"/>
                </a:lnTo>
                <a:lnTo>
                  <a:pt x="448" y="1042"/>
                </a:lnTo>
                <a:lnTo>
                  <a:pt x="458" y="1046"/>
                </a:lnTo>
                <a:lnTo>
                  <a:pt x="468" y="1048"/>
                </a:lnTo>
                <a:lnTo>
                  <a:pt x="478" y="1050"/>
                </a:lnTo>
                <a:lnTo>
                  <a:pt x="490" y="1052"/>
                </a:lnTo>
                <a:lnTo>
                  <a:pt x="500" y="1052"/>
                </a:lnTo>
                <a:lnTo>
                  <a:pt x="510" y="1054"/>
                </a:lnTo>
                <a:lnTo>
                  <a:pt x="520" y="1054"/>
                </a:lnTo>
                <a:lnTo>
                  <a:pt x="530" y="1056"/>
                </a:lnTo>
                <a:lnTo>
                  <a:pt x="540" y="1056"/>
                </a:lnTo>
                <a:lnTo>
                  <a:pt x="550" y="1058"/>
                </a:lnTo>
                <a:lnTo>
                  <a:pt x="560" y="1058"/>
                </a:lnTo>
                <a:lnTo>
                  <a:pt x="570" y="1058"/>
                </a:lnTo>
                <a:lnTo>
                  <a:pt x="580" y="1058"/>
                </a:lnTo>
                <a:lnTo>
                  <a:pt x="590" y="1060"/>
                </a:lnTo>
                <a:lnTo>
                  <a:pt x="602" y="1060"/>
                </a:lnTo>
                <a:lnTo>
                  <a:pt x="612" y="1060"/>
                </a:lnTo>
                <a:lnTo>
                  <a:pt x="622" y="1060"/>
                </a:lnTo>
                <a:lnTo>
                  <a:pt x="632" y="1060"/>
                </a:lnTo>
                <a:lnTo>
                  <a:pt x="642" y="1060"/>
                </a:lnTo>
                <a:lnTo>
                  <a:pt x="652" y="1060"/>
                </a:lnTo>
                <a:lnTo>
                  <a:pt x="662" y="1060"/>
                </a:lnTo>
                <a:lnTo>
                  <a:pt x="672" y="1060"/>
                </a:lnTo>
                <a:lnTo>
                  <a:pt x="682" y="1060"/>
                </a:lnTo>
                <a:lnTo>
                  <a:pt x="692" y="1060"/>
                </a:lnTo>
                <a:lnTo>
                  <a:pt x="702" y="1060"/>
                </a:lnTo>
                <a:lnTo>
                  <a:pt x="714" y="1060"/>
                </a:lnTo>
                <a:lnTo>
                  <a:pt x="724" y="1060"/>
                </a:lnTo>
                <a:lnTo>
                  <a:pt x="734" y="1060"/>
                </a:lnTo>
                <a:lnTo>
                  <a:pt x="744" y="1060"/>
                </a:lnTo>
                <a:lnTo>
                  <a:pt x="754" y="1060"/>
                </a:lnTo>
                <a:lnTo>
                  <a:pt x="764" y="1060"/>
                </a:lnTo>
                <a:lnTo>
                  <a:pt x="774" y="1060"/>
                </a:lnTo>
                <a:lnTo>
                  <a:pt x="784" y="1060"/>
                </a:lnTo>
                <a:lnTo>
                  <a:pt x="794" y="1060"/>
                </a:lnTo>
                <a:lnTo>
                  <a:pt x="804" y="1060"/>
                </a:lnTo>
                <a:lnTo>
                  <a:pt x="814" y="1060"/>
                </a:lnTo>
                <a:lnTo>
                  <a:pt x="824" y="1060"/>
                </a:lnTo>
                <a:lnTo>
                  <a:pt x="836" y="1060"/>
                </a:lnTo>
                <a:lnTo>
                  <a:pt x="846" y="1060"/>
                </a:lnTo>
                <a:lnTo>
                  <a:pt x="856" y="1060"/>
                </a:lnTo>
                <a:lnTo>
                  <a:pt x="0" y="1060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33400" y="6486868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57250" y="4258018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4 h 1404"/>
              <a:gd name="T16" fmla="*/ 356 w 2026"/>
              <a:gd name="T17" fmla="*/ 1404 h 1404"/>
              <a:gd name="T18" fmla="*/ 396 w 2026"/>
              <a:gd name="T19" fmla="*/ 1404 h 1404"/>
              <a:gd name="T20" fmla="*/ 438 w 2026"/>
              <a:gd name="T21" fmla="*/ 1404 h 1404"/>
              <a:gd name="T22" fmla="*/ 478 w 2026"/>
              <a:gd name="T23" fmla="*/ 1404 h 1404"/>
              <a:gd name="T24" fmla="*/ 518 w 2026"/>
              <a:gd name="T25" fmla="*/ 1404 h 1404"/>
              <a:gd name="T26" fmla="*/ 560 w 2026"/>
              <a:gd name="T27" fmla="*/ 1404 h 1404"/>
              <a:gd name="T28" fmla="*/ 600 w 2026"/>
              <a:gd name="T29" fmla="*/ 1402 h 1404"/>
              <a:gd name="T30" fmla="*/ 640 w 2026"/>
              <a:gd name="T31" fmla="*/ 1400 h 1404"/>
              <a:gd name="T32" fmla="*/ 682 w 2026"/>
              <a:gd name="T33" fmla="*/ 1396 h 1404"/>
              <a:gd name="T34" fmla="*/ 722 w 2026"/>
              <a:gd name="T35" fmla="*/ 1386 h 1404"/>
              <a:gd name="T36" fmla="*/ 764 w 2026"/>
              <a:gd name="T37" fmla="*/ 1372 h 1404"/>
              <a:gd name="T38" fmla="*/ 804 w 2026"/>
              <a:gd name="T39" fmla="*/ 1350 h 1404"/>
              <a:gd name="T40" fmla="*/ 844 w 2026"/>
              <a:gd name="T41" fmla="*/ 1316 h 1404"/>
              <a:gd name="T42" fmla="*/ 886 w 2026"/>
              <a:gd name="T43" fmla="*/ 1266 h 1404"/>
              <a:gd name="T44" fmla="*/ 926 w 2026"/>
              <a:gd name="T45" fmla="*/ 1196 h 1404"/>
              <a:gd name="T46" fmla="*/ 966 w 2026"/>
              <a:gd name="T47" fmla="*/ 1100 h 1404"/>
              <a:gd name="T48" fmla="*/ 1008 w 2026"/>
              <a:gd name="T49" fmla="*/ 982 h 1404"/>
              <a:gd name="T50" fmla="*/ 1048 w 2026"/>
              <a:gd name="T51" fmla="*/ 840 h 1404"/>
              <a:gd name="T52" fmla="*/ 1088 w 2026"/>
              <a:gd name="T53" fmla="*/ 680 h 1404"/>
              <a:gd name="T54" fmla="*/ 1130 w 2026"/>
              <a:gd name="T55" fmla="*/ 510 h 1404"/>
              <a:gd name="T56" fmla="*/ 1170 w 2026"/>
              <a:gd name="T57" fmla="*/ 344 h 1404"/>
              <a:gd name="T58" fmla="*/ 1210 w 2026"/>
              <a:gd name="T59" fmla="*/ 198 h 1404"/>
              <a:gd name="T60" fmla="*/ 1252 w 2026"/>
              <a:gd name="T61" fmla="*/ 84 h 1404"/>
              <a:gd name="T62" fmla="*/ 1292 w 2026"/>
              <a:gd name="T63" fmla="*/ 16 h 1404"/>
              <a:gd name="T64" fmla="*/ 1334 w 2026"/>
              <a:gd name="T65" fmla="*/ 2 h 1404"/>
              <a:gd name="T66" fmla="*/ 1374 w 2026"/>
              <a:gd name="T67" fmla="*/ 44 h 1404"/>
              <a:gd name="T68" fmla="*/ 1414 w 2026"/>
              <a:gd name="T69" fmla="*/ 136 h 1404"/>
              <a:gd name="T70" fmla="*/ 1456 w 2026"/>
              <a:gd name="T71" fmla="*/ 268 h 1404"/>
              <a:gd name="T72" fmla="*/ 1496 w 2026"/>
              <a:gd name="T73" fmla="*/ 426 h 1404"/>
              <a:gd name="T74" fmla="*/ 1536 w 2026"/>
              <a:gd name="T75" fmla="*/ 596 h 1404"/>
              <a:gd name="T76" fmla="*/ 1578 w 2026"/>
              <a:gd name="T77" fmla="*/ 762 h 1404"/>
              <a:gd name="T78" fmla="*/ 1618 w 2026"/>
              <a:gd name="T79" fmla="*/ 914 h 1404"/>
              <a:gd name="T80" fmla="*/ 1660 w 2026"/>
              <a:gd name="T81" fmla="*/ 1044 h 1404"/>
              <a:gd name="T82" fmla="*/ 1700 w 2026"/>
              <a:gd name="T83" fmla="*/ 1152 h 1404"/>
              <a:gd name="T84" fmla="*/ 1740 w 2026"/>
              <a:gd name="T85" fmla="*/ 1232 h 1404"/>
              <a:gd name="T86" fmla="*/ 1782 w 2026"/>
              <a:gd name="T87" fmla="*/ 1294 h 1404"/>
              <a:gd name="T88" fmla="*/ 1822 w 2026"/>
              <a:gd name="T89" fmla="*/ 1334 h 1404"/>
              <a:gd name="T90" fmla="*/ 1862 w 2026"/>
              <a:gd name="T91" fmla="*/ 1362 h 1404"/>
              <a:gd name="T92" fmla="*/ 1904 w 2026"/>
              <a:gd name="T93" fmla="*/ 1380 h 1404"/>
              <a:gd name="T94" fmla="*/ 1944 w 2026"/>
              <a:gd name="T95" fmla="*/ 1392 h 1404"/>
              <a:gd name="T96" fmla="*/ 1984 w 2026"/>
              <a:gd name="T97" fmla="*/ 1398 h 1404"/>
              <a:gd name="T98" fmla="*/ 2026 w 2026"/>
              <a:gd name="T99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714625" y="4804118"/>
            <a:ext cx="1358900" cy="1682750"/>
          </a:xfrm>
          <a:custGeom>
            <a:avLst/>
            <a:gdLst>
              <a:gd name="T0" fmla="*/ 0 w 856"/>
              <a:gd name="T1" fmla="*/ 0 h 1060"/>
              <a:gd name="T2" fmla="*/ 20 w 856"/>
              <a:gd name="T3" fmla="*/ 82 h 1060"/>
              <a:gd name="T4" fmla="*/ 40 w 856"/>
              <a:gd name="T5" fmla="*/ 166 h 1060"/>
              <a:gd name="T6" fmla="*/ 62 w 856"/>
              <a:gd name="T7" fmla="*/ 252 h 1060"/>
              <a:gd name="T8" fmla="*/ 82 w 856"/>
              <a:gd name="T9" fmla="*/ 336 h 1060"/>
              <a:gd name="T10" fmla="*/ 102 w 856"/>
              <a:gd name="T11" fmla="*/ 418 h 1060"/>
              <a:gd name="T12" fmla="*/ 122 w 856"/>
              <a:gd name="T13" fmla="*/ 496 h 1060"/>
              <a:gd name="T14" fmla="*/ 142 w 856"/>
              <a:gd name="T15" fmla="*/ 570 h 1060"/>
              <a:gd name="T16" fmla="*/ 164 w 856"/>
              <a:gd name="T17" fmla="*/ 638 h 1060"/>
              <a:gd name="T18" fmla="*/ 184 w 856"/>
              <a:gd name="T19" fmla="*/ 700 h 1060"/>
              <a:gd name="T20" fmla="*/ 204 w 856"/>
              <a:gd name="T21" fmla="*/ 758 h 1060"/>
              <a:gd name="T22" fmla="*/ 224 w 856"/>
              <a:gd name="T23" fmla="*/ 808 h 1060"/>
              <a:gd name="T24" fmla="*/ 244 w 856"/>
              <a:gd name="T25" fmla="*/ 852 h 1060"/>
              <a:gd name="T26" fmla="*/ 264 w 856"/>
              <a:gd name="T27" fmla="*/ 888 h 1060"/>
              <a:gd name="T28" fmla="*/ 286 w 856"/>
              <a:gd name="T29" fmla="*/ 922 h 1060"/>
              <a:gd name="T30" fmla="*/ 306 w 856"/>
              <a:gd name="T31" fmla="*/ 950 h 1060"/>
              <a:gd name="T32" fmla="*/ 326 w 856"/>
              <a:gd name="T33" fmla="*/ 972 h 1060"/>
              <a:gd name="T34" fmla="*/ 346 w 856"/>
              <a:gd name="T35" fmla="*/ 990 h 1060"/>
              <a:gd name="T36" fmla="*/ 366 w 856"/>
              <a:gd name="T37" fmla="*/ 1006 h 1060"/>
              <a:gd name="T38" fmla="*/ 388 w 856"/>
              <a:gd name="T39" fmla="*/ 1018 h 1060"/>
              <a:gd name="T40" fmla="*/ 408 w 856"/>
              <a:gd name="T41" fmla="*/ 1028 h 1060"/>
              <a:gd name="T42" fmla="*/ 428 w 856"/>
              <a:gd name="T43" fmla="*/ 1036 h 1060"/>
              <a:gd name="T44" fmla="*/ 448 w 856"/>
              <a:gd name="T45" fmla="*/ 1042 h 1060"/>
              <a:gd name="T46" fmla="*/ 468 w 856"/>
              <a:gd name="T47" fmla="*/ 1048 h 1060"/>
              <a:gd name="T48" fmla="*/ 490 w 856"/>
              <a:gd name="T49" fmla="*/ 1052 h 1060"/>
              <a:gd name="T50" fmla="*/ 510 w 856"/>
              <a:gd name="T51" fmla="*/ 1054 h 1060"/>
              <a:gd name="T52" fmla="*/ 530 w 856"/>
              <a:gd name="T53" fmla="*/ 1056 h 1060"/>
              <a:gd name="T54" fmla="*/ 550 w 856"/>
              <a:gd name="T55" fmla="*/ 1058 h 1060"/>
              <a:gd name="T56" fmla="*/ 570 w 856"/>
              <a:gd name="T57" fmla="*/ 1058 h 1060"/>
              <a:gd name="T58" fmla="*/ 590 w 856"/>
              <a:gd name="T59" fmla="*/ 1060 h 1060"/>
              <a:gd name="T60" fmla="*/ 612 w 856"/>
              <a:gd name="T61" fmla="*/ 1060 h 1060"/>
              <a:gd name="T62" fmla="*/ 632 w 856"/>
              <a:gd name="T63" fmla="*/ 1060 h 1060"/>
              <a:gd name="T64" fmla="*/ 652 w 856"/>
              <a:gd name="T65" fmla="*/ 1060 h 1060"/>
              <a:gd name="T66" fmla="*/ 672 w 856"/>
              <a:gd name="T67" fmla="*/ 1060 h 1060"/>
              <a:gd name="T68" fmla="*/ 692 w 856"/>
              <a:gd name="T69" fmla="*/ 1060 h 1060"/>
              <a:gd name="T70" fmla="*/ 714 w 856"/>
              <a:gd name="T71" fmla="*/ 1060 h 1060"/>
              <a:gd name="T72" fmla="*/ 734 w 856"/>
              <a:gd name="T73" fmla="*/ 1060 h 1060"/>
              <a:gd name="T74" fmla="*/ 754 w 856"/>
              <a:gd name="T75" fmla="*/ 1060 h 1060"/>
              <a:gd name="T76" fmla="*/ 774 w 856"/>
              <a:gd name="T77" fmla="*/ 1060 h 1060"/>
              <a:gd name="T78" fmla="*/ 794 w 856"/>
              <a:gd name="T79" fmla="*/ 1060 h 1060"/>
              <a:gd name="T80" fmla="*/ 814 w 856"/>
              <a:gd name="T81" fmla="*/ 1060 h 1060"/>
              <a:gd name="T82" fmla="*/ 836 w 856"/>
              <a:gd name="T83" fmla="*/ 1060 h 1060"/>
              <a:gd name="T84" fmla="*/ 856 w 856"/>
              <a:gd name="T85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6" h="1060">
                <a:moveTo>
                  <a:pt x="0" y="1060"/>
                </a:moveTo>
                <a:lnTo>
                  <a:pt x="0" y="0"/>
                </a:lnTo>
                <a:lnTo>
                  <a:pt x="10" y="40"/>
                </a:lnTo>
                <a:lnTo>
                  <a:pt x="20" y="82"/>
                </a:lnTo>
                <a:lnTo>
                  <a:pt x="30" y="124"/>
                </a:lnTo>
                <a:lnTo>
                  <a:pt x="40" y="166"/>
                </a:lnTo>
                <a:lnTo>
                  <a:pt x="52" y="208"/>
                </a:lnTo>
                <a:lnTo>
                  <a:pt x="62" y="252"/>
                </a:lnTo>
                <a:lnTo>
                  <a:pt x="72" y="294"/>
                </a:lnTo>
                <a:lnTo>
                  <a:pt x="82" y="336"/>
                </a:lnTo>
                <a:lnTo>
                  <a:pt x="92" y="378"/>
                </a:lnTo>
                <a:lnTo>
                  <a:pt x="102" y="418"/>
                </a:lnTo>
                <a:lnTo>
                  <a:pt x="112" y="458"/>
                </a:lnTo>
                <a:lnTo>
                  <a:pt x="122" y="496"/>
                </a:lnTo>
                <a:lnTo>
                  <a:pt x="132" y="534"/>
                </a:lnTo>
                <a:lnTo>
                  <a:pt x="142" y="570"/>
                </a:lnTo>
                <a:lnTo>
                  <a:pt x="152" y="604"/>
                </a:lnTo>
                <a:lnTo>
                  <a:pt x="164" y="638"/>
                </a:lnTo>
                <a:lnTo>
                  <a:pt x="174" y="670"/>
                </a:lnTo>
                <a:lnTo>
                  <a:pt x="184" y="700"/>
                </a:lnTo>
                <a:lnTo>
                  <a:pt x="194" y="730"/>
                </a:lnTo>
                <a:lnTo>
                  <a:pt x="204" y="758"/>
                </a:lnTo>
                <a:lnTo>
                  <a:pt x="214" y="782"/>
                </a:lnTo>
                <a:lnTo>
                  <a:pt x="224" y="808"/>
                </a:lnTo>
                <a:lnTo>
                  <a:pt x="234" y="830"/>
                </a:lnTo>
                <a:lnTo>
                  <a:pt x="244" y="852"/>
                </a:lnTo>
                <a:lnTo>
                  <a:pt x="254" y="870"/>
                </a:lnTo>
                <a:lnTo>
                  <a:pt x="264" y="888"/>
                </a:lnTo>
                <a:lnTo>
                  <a:pt x="276" y="906"/>
                </a:lnTo>
                <a:lnTo>
                  <a:pt x="286" y="922"/>
                </a:lnTo>
                <a:lnTo>
                  <a:pt x="296" y="936"/>
                </a:lnTo>
                <a:lnTo>
                  <a:pt x="306" y="950"/>
                </a:lnTo>
                <a:lnTo>
                  <a:pt x="316" y="962"/>
                </a:lnTo>
                <a:lnTo>
                  <a:pt x="326" y="972"/>
                </a:lnTo>
                <a:lnTo>
                  <a:pt x="336" y="982"/>
                </a:lnTo>
                <a:lnTo>
                  <a:pt x="346" y="990"/>
                </a:lnTo>
                <a:lnTo>
                  <a:pt x="356" y="1000"/>
                </a:lnTo>
                <a:lnTo>
                  <a:pt x="366" y="1006"/>
                </a:lnTo>
                <a:lnTo>
                  <a:pt x="376" y="1012"/>
                </a:lnTo>
                <a:lnTo>
                  <a:pt x="388" y="1018"/>
                </a:lnTo>
                <a:lnTo>
                  <a:pt x="398" y="1024"/>
                </a:lnTo>
                <a:lnTo>
                  <a:pt x="408" y="1028"/>
                </a:lnTo>
                <a:lnTo>
                  <a:pt x="418" y="1032"/>
                </a:lnTo>
                <a:lnTo>
                  <a:pt x="428" y="1036"/>
                </a:lnTo>
                <a:lnTo>
                  <a:pt x="438" y="1040"/>
                </a:lnTo>
                <a:lnTo>
                  <a:pt x="448" y="1042"/>
                </a:lnTo>
                <a:lnTo>
                  <a:pt x="458" y="1046"/>
                </a:lnTo>
                <a:lnTo>
                  <a:pt x="468" y="1048"/>
                </a:lnTo>
                <a:lnTo>
                  <a:pt x="478" y="1050"/>
                </a:lnTo>
                <a:lnTo>
                  <a:pt x="490" y="1052"/>
                </a:lnTo>
                <a:lnTo>
                  <a:pt x="500" y="1052"/>
                </a:lnTo>
                <a:lnTo>
                  <a:pt x="510" y="1054"/>
                </a:lnTo>
                <a:lnTo>
                  <a:pt x="520" y="1054"/>
                </a:lnTo>
                <a:lnTo>
                  <a:pt x="530" y="1056"/>
                </a:lnTo>
                <a:lnTo>
                  <a:pt x="540" y="1056"/>
                </a:lnTo>
                <a:lnTo>
                  <a:pt x="550" y="1058"/>
                </a:lnTo>
                <a:lnTo>
                  <a:pt x="560" y="1058"/>
                </a:lnTo>
                <a:lnTo>
                  <a:pt x="570" y="1058"/>
                </a:lnTo>
                <a:lnTo>
                  <a:pt x="580" y="1058"/>
                </a:lnTo>
                <a:lnTo>
                  <a:pt x="590" y="1060"/>
                </a:lnTo>
                <a:lnTo>
                  <a:pt x="602" y="1060"/>
                </a:lnTo>
                <a:lnTo>
                  <a:pt x="612" y="1060"/>
                </a:lnTo>
                <a:lnTo>
                  <a:pt x="622" y="1060"/>
                </a:lnTo>
                <a:lnTo>
                  <a:pt x="632" y="1060"/>
                </a:lnTo>
                <a:lnTo>
                  <a:pt x="642" y="1060"/>
                </a:lnTo>
                <a:lnTo>
                  <a:pt x="652" y="1060"/>
                </a:lnTo>
                <a:lnTo>
                  <a:pt x="662" y="1060"/>
                </a:lnTo>
                <a:lnTo>
                  <a:pt x="672" y="1060"/>
                </a:lnTo>
                <a:lnTo>
                  <a:pt x="682" y="1060"/>
                </a:lnTo>
                <a:lnTo>
                  <a:pt x="692" y="1060"/>
                </a:lnTo>
                <a:lnTo>
                  <a:pt x="702" y="1060"/>
                </a:lnTo>
                <a:lnTo>
                  <a:pt x="714" y="1060"/>
                </a:lnTo>
                <a:lnTo>
                  <a:pt x="724" y="1060"/>
                </a:lnTo>
                <a:lnTo>
                  <a:pt x="734" y="1060"/>
                </a:lnTo>
                <a:lnTo>
                  <a:pt x="744" y="1060"/>
                </a:lnTo>
                <a:lnTo>
                  <a:pt x="754" y="1060"/>
                </a:lnTo>
                <a:lnTo>
                  <a:pt x="764" y="1060"/>
                </a:lnTo>
                <a:lnTo>
                  <a:pt x="774" y="1060"/>
                </a:lnTo>
                <a:lnTo>
                  <a:pt x="784" y="1060"/>
                </a:lnTo>
                <a:lnTo>
                  <a:pt x="794" y="1060"/>
                </a:lnTo>
                <a:lnTo>
                  <a:pt x="804" y="1060"/>
                </a:lnTo>
                <a:lnTo>
                  <a:pt x="814" y="1060"/>
                </a:lnTo>
                <a:lnTo>
                  <a:pt x="824" y="1060"/>
                </a:lnTo>
                <a:lnTo>
                  <a:pt x="836" y="1060"/>
                </a:lnTo>
                <a:lnTo>
                  <a:pt x="846" y="1060"/>
                </a:lnTo>
                <a:lnTo>
                  <a:pt x="856" y="1060"/>
                </a:lnTo>
                <a:lnTo>
                  <a:pt x="0" y="1060"/>
                </a:lnTo>
                <a:close/>
              </a:path>
            </a:pathLst>
          </a:custGeom>
          <a:solidFill>
            <a:srgbClr val="323232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714625" y="4258018"/>
            <a:ext cx="1358900" cy="2228850"/>
          </a:xfrm>
          <a:custGeom>
            <a:avLst/>
            <a:gdLst>
              <a:gd name="T0" fmla="*/ 0 w 856"/>
              <a:gd name="T1" fmla="*/ 344 h 1404"/>
              <a:gd name="T2" fmla="*/ 20 w 856"/>
              <a:gd name="T3" fmla="*/ 268 h 1404"/>
              <a:gd name="T4" fmla="*/ 40 w 856"/>
              <a:gd name="T5" fmla="*/ 198 h 1404"/>
              <a:gd name="T6" fmla="*/ 62 w 856"/>
              <a:gd name="T7" fmla="*/ 136 h 1404"/>
              <a:gd name="T8" fmla="*/ 82 w 856"/>
              <a:gd name="T9" fmla="*/ 84 h 1404"/>
              <a:gd name="T10" fmla="*/ 102 w 856"/>
              <a:gd name="T11" fmla="*/ 44 h 1404"/>
              <a:gd name="T12" fmla="*/ 122 w 856"/>
              <a:gd name="T13" fmla="*/ 16 h 1404"/>
              <a:gd name="T14" fmla="*/ 142 w 856"/>
              <a:gd name="T15" fmla="*/ 2 h 1404"/>
              <a:gd name="T16" fmla="*/ 164 w 856"/>
              <a:gd name="T17" fmla="*/ 2 h 1404"/>
              <a:gd name="T18" fmla="*/ 184 w 856"/>
              <a:gd name="T19" fmla="*/ 16 h 1404"/>
              <a:gd name="T20" fmla="*/ 204 w 856"/>
              <a:gd name="T21" fmla="*/ 44 h 1404"/>
              <a:gd name="T22" fmla="*/ 224 w 856"/>
              <a:gd name="T23" fmla="*/ 84 h 1404"/>
              <a:gd name="T24" fmla="*/ 244 w 856"/>
              <a:gd name="T25" fmla="*/ 136 h 1404"/>
              <a:gd name="T26" fmla="*/ 264 w 856"/>
              <a:gd name="T27" fmla="*/ 198 h 1404"/>
              <a:gd name="T28" fmla="*/ 286 w 856"/>
              <a:gd name="T29" fmla="*/ 268 h 1404"/>
              <a:gd name="T30" fmla="*/ 306 w 856"/>
              <a:gd name="T31" fmla="*/ 344 h 1404"/>
              <a:gd name="T32" fmla="*/ 326 w 856"/>
              <a:gd name="T33" fmla="*/ 426 h 1404"/>
              <a:gd name="T34" fmla="*/ 346 w 856"/>
              <a:gd name="T35" fmla="*/ 510 h 1404"/>
              <a:gd name="T36" fmla="*/ 366 w 856"/>
              <a:gd name="T37" fmla="*/ 596 h 1404"/>
              <a:gd name="T38" fmla="*/ 388 w 856"/>
              <a:gd name="T39" fmla="*/ 680 h 1404"/>
              <a:gd name="T40" fmla="*/ 408 w 856"/>
              <a:gd name="T41" fmla="*/ 762 h 1404"/>
              <a:gd name="T42" fmla="*/ 428 w 856"/>
              <a:gd name="T43" fmla="*/ 840 h 1404"/>
              <a:gd name="T44" fmla="*/ 448 w 856"/>
              <a:gd name="T45" fmla="*/ 914 h 1404"/>
              <a:gd name="T46" fmla="*/ 468 w 856"/>
              <a:gd name="T47" fmla="*/ 982 h 1404"/>
              <a:gd name="T48" fmla="*/ 490 w 856"/>
              <a:gd name="T49" fmla="*/ 1044 h 1404"/>
              <a:gd name="T50" fmla="*/ 510 w 856"/>
              <a:gd name="T51" fmla="*/ 1100 h 1404"/>
              <a:gd name="T52" fmla="*/ 530 w 856"/>
              <a:gd name="T53" fmla="*/ 1152 h 1404"/>
              <a:gd name="T54" fmla="*/ 550 w 856"/>
              <a:gd name="T55" fmla="*/ 1196 h 1404"/>
              <a:gd name="T56" fmla="*/ 570 w 856"/>
              <a:gd name="T57" fmla="*/ 1232 h 1404"/>
              <a:gd name="T58" fmla="*/ 590 w 856"/>
              <a:gd name="T59" fmla="*/ 1266 h 1404"/>
              <a:gd name="T60" fmla="*/ 612 w 856"/>
              <a:gd name="T61" fmla="*/ 1294 h 1404"/>
              <a:gd name="T62" fmla="*/ 632 w 856"/>
              <a:gd name="T63" fmla="*/ 1316 h 1404"/>
              <a:gd name="T64" fmla="*/ 652 w 856"/>
              <a:gd name="T65" fmla="*/ 1334 h 1404"/>
              <a:gd name="T66" fmla="*/ 672 w 856"/>
              <a:gd name="T67" fmla="*/ 1350 h 1404"/>
              <a:gd name="T68" fmla="*/ 692 w 856"/>
              <a:gd name="T69" fmla="*/ 1362 h 1404"/>
              <a:gd name="T70" fmla="*/ 714 w 856"/>
              <a:gd name="T71" fmla="*/ 1372 h 1404"/>
              <a:gd name="T72" fmla="*/ 734 w 856"/>
              <a:gd name="T73" fmla="*/ 1380 h 1404"/>
              <a:gd name="T74" fmla="*/ 754 w 856"/>
              <a:gd name="T75" fmla="*/ 1386 h 1404"/>
              <a:gd name="T76" fmla="*/ 774 w 856"/>
              <a:gd name="T77" fmla="*/ 1392 h 1404"/>
              <a:gd name="T78" fmla="*/ 794 w 856"/>
              <a:gd name="T79" fmla="*/ 1396 h 1404"/>
              <a:gd name="T80" fmla="*/ 814 w 856"/>
              <a:gd name="T81" fmla="*/ 1398 h 1404"/>
              <a:gd name="T82" fmla="*/ 836 w 856"/>
              <a:gd name="T83" fmla="*/ 1400 h 1404"/>
              <a:gd name="T84" fmla="*/ 856 w 856"/>
              <a:gd name="T85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6" h="1404">
                <a:moveTo>
                  <a:pt x="0" y="1404"/>
                </a:moveTo>
                <a:lnTo>
                  <a:pt x="0" y="344"/>
                </a:lnTo>
                <a:lnTo>
                  <a:pt x="10" y="306"/>
                </a:lnTo>
                <a:lnTo>
                  <a:pt x="20" y="268"/>
                </a:lnTo>
                <a:lnTo>
                  <a:pt x="30" y="232"/>
                </a:lnTo>
                <a:lnTo>
                  <a:pt x="40" y="198"/>
                </a:lnTo>
                <a:lnTo>
                  <a:pt x="52" y="166"/>
                </a:lnTo>
                <a:lnTo>
                  <a:pt x="62" y="136"/>
                </a:lnTo>
                <a:lnTo>
                  <a:pt x="72" y="108"/>
                </a:lnTo>
                <a:lnTo>
                  <a:pt x="82" y="84"/>
                </a:lnTo>
                <a:lnTo>
                  <a:pt x="92" y="62"/>
                </a:lnTo>
                <a:lnTo>
                  <a:pt x="102" y="44"/>
                </a:lnTo>
                <a:lnTo>
                  <a:pt x="112" y="28"/>
                </a:lnTo>
                <a:lnTo>
                  <a:pt x="122" y="16"/>
                </a:lnTo>
                <a:lnTo>
                  <a:pt x="132" y="8"/>
                </a:lnTo>
                <a:lnTo>
                  <a:pt x="142" y="2"/>
                </a:lnTo>
                <a:lnTo>
                  <a:pt x="152" y="0"/>
                </a:lnTo>
                <a:lnTo>
                  <a:pt x="164" y="2"/>
                </a:lnTo>
                <a:lnTo>
                  <a:pt x="174" y="8"/>
                </a:lnTo>
                <a:lnTo>
                  <a:pt x="184" y="16"/>
                </a:lnTo>
                <a:lnTo>
                  <a:pt x="194" y="28"/>
                </a:lnTo>
                <a:lnTo>
                  <a:pt x="204" y="44"/>
                </a:lnTo>
                <a:lnTo>
                  <a:pt x="214" y="62"/>
                </a:lnTo>
                <a:lnTo>
                  <a:pt x="224" y="84"/>
                </a:lnTo>
                <a:lnTo>
                  <a:pt x="234" y="108"/>
                </a:lnTo>
                <a:lnTo>
                  <a:pt x="244" y="136"/>
                </a:lnTo>
                <a:lnTo>
                  <a:pt x="254" y="166"/>
                </a:lnTo>
                <a:lnTo>
                  <a:pt x="264" y="198"/>
                </a:lnTo>
                <a:lnTo>
                  <a:pt x="276" y="232"/>
                </a:lnTo>
                <a:lnTo>
                  <a:pt x="286" y="268"/>
                </a:lnTo>
                <a:lnTo>
                  <a:pt x="296" y="306"/>
                </a:lnTo>
                <a:lnTo>
                  <a:pt x="306" y="344"/>
                </a:lnTo>
                <a:lnTo>
                  <a:pt x="316" y="384"/>
                </a:lnTo>
                <a:lnTo>
                  <a:pt x="326" y="426"/>
                </a:lnTo>
                <a:lnTo>
                  <a:pt x="336" y="468"/>
                </a:lnTo>
                <a:lnTo>
                  <a:pt x="346" y="510"/>
                </a:lnTo>
                <a:lnTo>
                  <a:pt x="356" y="552"/>
                </a:lnTo>
                <a:lnTo>
                  <a:pt x="366" y="596"/>
                </a:lnTo>
                <a:lnTo>
                  <a:pt x="376" y="638"/>
                </a:lnTo>
                <a:lnTo>
                  <a:pt x="388" y="680"/>
                </a:lnTo>
                <a:lnTo>
                  <a:pt x="398" y="720"/>
                </a:lnTo>
                <a:lnTo>
                  <a:pt x="408" y="762"/>
                </a:lnTo>
                <a:lnTo>
                  <a:pt x="418" y="802"/>
                </a:lnTo>
                <a:lnTo>
                  <a:pt x="428" y="840"/>
                </a:lnTo>
                <a:lnTo>
                  <a:pt x="438" y="878"/>
                </a:lnTo>
                <a:lnTo>
                  <a:pt x="448" y="914"/>
                </a:lnTo>
                <a:lnTo>
                  <a:pt x="458" y="948"/>
                </a:lnTo>
                <a:lnTo>
                  <a:pt x="468" y="982"/>
                </a:lnTo>
                <a:lnTo>
                  <a:pt x="478" y="1014"/>
                </a:lnTo>
                <a:lnTo>
                  <a:pt x="490" y="1044"/>
                </a:lnTo>
                <a:lnTo>
                  <a:pt x="500" y="1074"/>
                </a:lnTo>
                <a:lnTo>
                  <a:pt x="510" y="1100"/>
                </a:lnTo>
                <a:lnTo>
                  <a:pt x="520" y="1126"/>
                </a:lnTo>
                <a:lnTo>
                  <a:pt x="530" y="1152"/>
                </a:lnTo>
                <a:lnTo>
                  <a:pt x="540" y="1174"/>
                </a:lnTo>
                <a:lnTo>
                  <a:pt x="550" y="1196"/>
                </a:lnTo>
                <a:lnTo>
                  <a:pt x="560" y="1214"/>
                </a:lnTo>
                <a:lnTo>
                  <a:pt x="570" y="1232"/>
                </a:lnTo>
                <a:lnTo>
                  <a:pt x="580" y="1250"/>
                </a:lnTo>
                <a:lnTo>
                  <a:pt x="590" y="1266"/>
                </a:lnTo>
                <a:lnTo>
                  <a:pt x="602" y="1280"/>
                </a:lnTo>
                <a:lnTo>
                  <a:pt x="612" y="1294"/>
                </a:lnTo>
                <a:lnTo>
                  <a:pt x="622" y="1306"/>
                </a:lnTo>
                <a:lnTo>
                  <a:pt x="632" y="1316"/>
                </a:lnTo>
                <a:lnTo>
                  <a:pt x="642" y="1326"/>
                </a:lnTo>
                <a:lnTo>
                  <a:pt x="652" y="1334"/>
                </a:lnTo>
                <a:lnTo>
                  <a:pt x="662" y="1344"/>
                </a:lnTo>
                <a:lnTo>
                  <a:pt x="672" y="1350"/>
                </a:lnTo>
                <a:lnTo>
                  <a:pt x="682" y="1356"/>
                </a:lnTo>
                <a:lnTo>
                  <a:pt x="692" y="1362"/>
                </a:lnTo>
                <a:lnTo>
                  <a:pt x="702" y="1368"/>
                </a:lnTo>
                <a:lnTo>
                  <a:pt x="714" y="1372"/>
                </a:lnTo>
                <a:lnTo>
                  <a:pt x="724" y="1376"/>
                </a:lnTo>
                <a:lnTo>
                  <a:pt x="734" y="1380"/>
                </a:lnTo>
                <a:lnTo>
                  <a:pt x="744" y="1384"/>
                </a:lnTo>
                <a:lnTo>
                  <a:pt x="754" y="1386"/>
                </a:lnTo>
                <a:lnTo>
                  <a:pt x="764" y="1390"/>
                </a:lnTo>
                <a:lnTo>
                  <a:pt x="774" y="1392"/>
                </a:lnTo>
                <a:lnTo>
                  <a:pt x="784" y="1394"/>
                </a:lnTo>
                <a:lnTo>
                  <a:pt x="794" y="1396"/>
                </a:lnTo>
                <a:lnTo>
                  <a:pt x="804" y="1396"/>
                </a:lnTo>
                <a:lnTo>
                  <a:pt x="814" y="1398"/>
                </a:lnTo>
                <a:lnTo>
                  <a:pt x="824" y="1398"/>
                </a:lnTo>
                <a:lnTo>
                  <a:pt x="836" y="1400"/>
                </a:lnTo>
                <a:lnTo>
                  <a:pt x="846" y="1400"/>
                </a:lnTo>
                <a:lnTo>
                  <a:pt x="856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788025" y="5116855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788025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724525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781675" y="524068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807075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381750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315075" y="5186705"/>
            <a:ext cx="41275" cy="57150"/>
          </a:xfrm>
          <a:custGeom>
            <a:avLst/>
            <a:gdLst>
              <a:gd name="T0" fmla="*/ 12 w 26"/>
              <a:gd name="T1" fmla="*/ 0 h 36"/>
              <a:gd name="T2" fmla="*/ 6 w 26"/>
              <a:gd name="T3" fmla="*/ 2 h 36"/>
              <a:gd name="T4" fmla="*/ 2 w 26"/>
              <a:gd name="T5" fmla="*/ 6 h 36"/>
              <a:gd name="T6" fmla="*/ 0 w 26"/>
              <a:gd name="T7" fmla="*/ 16 h 36"/>
              <a:gd name="T8" fmla="*/ 0 w 26"/>
              <a:gd name="T9" fmla="*/ 20 h 36"/>
              <a:gd name="T10" fmla="*/ 2 w 26"/>
              <a:gd name="T11" fmla="*/ 30 h 36"/>
              <a:gd name="T12" fmla="*/ 6 w 26"/>
              <a:gd name="T13" fmla="*/ 36 h 36"/>
              <a:gd name="T14" fmla="*/ 12 w 26"/>
              <a:gd name="T15" fmla="*/ 36 h 36"/>
              <a:gd name="T16" fmla="*/ 14 w 26"/>
              <a:gd name="T17" fmla="*/ 36 h 36"/>
              <a:gd name="T18" fmla="*/ 20 w 26"/>
              <a:gd name="T19" fmla="*/ 36 h 36"/>
              <a:gd name="T20" fmla="*/ 24 w 26"/>
              <a:gd name="T21" fmla="*/ 30 h 36"/>
              <a:gd name="T22" fmla="*/ 26 w 26"/>
              <a:gd name="T23" fmla="*/ 20 h 36"/>
              <a:gd name="T24" fmla="*/ 26 w 26"/>
              <a:gd name="T25" fmla="*/ 16 h 36"/>
              <a:gd name="T26" fmla="*/ 24 w 26"/>
              <a:gd name="T27" fmla="*/ 6 h 36"/>
              <a:gd name="T28" fmla="*/ 20 w 26"/>
              <a:gd name="T29" fmla="*/ 2 h 36"/>
              <a:gd name="T30" fmla="*/ 14 w 26"/>
              <a:gd name="T31" fmla="*/ 0 h 36"/>
              <a:gd name="T32" fmla="*/ 12 w 26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6">
                <a:moveTo>
                  <a:pt x="12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6" y="20"/>
                </a:lnTo>
                <a:lnTo>
                  <a:pt x="26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375400" y="524068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400800" y="5186705"/>
            <a:ext cx="38100" cy="57150"/>
          </a:xfrm>
          <a:custGeom>
            <a:avLst/>
            <a:gdLst>
              <a:gd name="T0" fmla="*/ 2 w 24"/>
              <a:gd name="T1" fmla="*/ 8 h 36"/>
              <a:gd name="T2" fmla="*/ 2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6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8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2" y="8"/>
                </a:move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8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6972300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908800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4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4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4" y="20"/>
                </a:lnTo>
                <a:lnTo>
                  <a:pt x="24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969125" y="5240680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994525" y="5186705"/>
            <a:ext cx="41275" cy="38100"/>
          </a:xfrm>
          <a:custGeom>
            <a:avLst/>
            <a:gdLst>
              <a:gd name="T0" fmla="*/ 16 w 26"/>
              <a:gd name="T1" fmla="*/ 0 h 24"/>
              <a:gd name="T2" fmla="*/ 0 w 26"/>
              <a:gd name="T3" fmla="*/ 24 h 24"/>
              <a:gd name="T4" fmla="*/ 26 w 26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4">
                <a:moveTo>
                  <a:pt x="16" y="0"/>
                </a:moveTo>
                <a:lnTo>
                  <a:pt x="0" y="24"/>
                </a:lnTo>
                <a:lnTo>
                  <a:pt x="26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019925" y="5186705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7566025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502525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559675" y="524068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588250" y="5186705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6 h 36"/>
              <a:gd name="T20" fmla="*/ 12 w 24"/>
              <a:gd name="T21" fmla="*/ 36 h 36"/>
              <a:gd name="T22" fmla="*/ 12 w 24"/>
              <a:gd name="T23" fmla="*/ 36 h 36"/>
              <a:gd name="T24" fmla="*/ 18 w 24"/>
              <a:gd name="T25" fmla="*/ 36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20 h 36"/>
              <a:gd name="T34" fmla="*/ 18 w 24"/>
              <a:gd name="T35" fmla="*/ 16 h 36"/>
              <a:gd name="T36" fmla="*/ 12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20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6"/>
                </a:lnTo>
                <a:lnTo>
                  <a:pt x="12" y="36"/>
                </a:lnTo>
                <a:lnTo>
                  <a:pt x="12" y="36"/>
                </a:lnTo>
                <a:lnTo>
                  <a:pt x="18" y="36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20"/>
                </a:lnTo>
                <a:lnTo>
                  <a:pt x="18" y="16"/>
                </a:lnTo>
                <a:lnTo>
                  <a:pt x="12" y="14"/>
                </a:lnTo>
                <a:lnTo>
                  <a:pt x="12" y="14"/>
                </a:lnTo>
                <a:lnTo>
                  <a:pt x="6" y="1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8159750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096250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8153400" y="524068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8178800" y="5186705"/>
            <a:ext cx="38100" cy="57150"/>
          </a:xfrm>
          <a:custGeom>
            <a:avLst/>
            <a:gdLst>
              <a:gd name="T0" fmla="*/ 8 w 24"/>
              <a:gd name="T1" fmla="*/ 0 h 36"/>
              <a:gd name="T2" fmla="*/ 4 w 24"/>
              <a:gd name="T3" fmla="*/ 2 h 36"/>
              <a:gd name="T4" fmla="*/ 2 w 24"/>
              <a:gd name="T5" fmla="*/ 4 h 36"/>
              <a:gd name="T6" fmla="*/ 2 w 24"/>
              <a:gd name="T7" fmla="*/ 8 h 36"/>
              <a:gd name="T8" fmla="*/ 4 w 24"/>
              <a:gd name="T9" fmla="*/ 12 h 36"/>
              <a:gd name="T10" fmla="*/ 8 w 24"/>
              <a:gd name="T11" fmla="*/ 14 h 36"/>
              <a:gd name="T12" fmla="*/ 14 w 24"/>
              <a:gd name="T13" fmla="*/ 16 h 36"/>
              <a:gd name="T14" fmla="*/ 20 w 24"/>
              <a:gd name="T15" fmla="*/ 18 h 36"/>
              <a:gd name="T16" fmla="*/ 24 w 24"/>
              <a:gd name="T17" fmla="*/ 20 h 36"/>
              <a:gd name="T18" fmla="*/ 24 w 24"/>
              <a:gd name="T19" fmla="*/ 24 h 36"/>
              <a:gd name="T20" fmla="*/ 24 w 24"/>
              <a:gd name="T21" fmla="*/ 30 h 36"/>
              <a:gd name="T22" fmla="*/ 24 w 24"/>
              <a:gd name="T23" fmla="*/ 34 h 36"/>
              <a:gd name="T24" fmla="*/ 22 w 24"/>
              <a:gd name="T25" fmla="*/ 36 h 36"/>
              <a:gd name="T26" fmla="*/ 16 w 24"/>
              <a:gd name="T27" fmla="*/ 36 h 36"/>
              <a:gd name="T28" fmla="*/ 8 w 24"/>
              <a:gd name="T29" fmla="*/ 36 h 36"/>
              <a:gd name="T30" fmla="*/ 4 w 24"/>
              <a:gd name="T31" fmla="*/ 36 h 36"/>
              <a:gd name="T32" fmla="*/ 2 w 24"/>
              <a:gd name="T33" fmla="*/ 34 h 36"/>
              <a:gd name="T34" fmla="*/ 0 w 24"/>
              <a:gd name="T35" fmla="*/ 30 h 36"/>
              <a:gd name="T36" fmla="*/ 0 w 24"/>
              <a:gd name="T37" fmla="*/ 24 h 36"/>
              <a:gd name="T38" fmla="*/ 2 w 24"/>
              <a:gd name="T39" fmla="*/ 20 h 36"/>
              <a:gd name="T40" fmla="*/ 6 w 24"/>
              <a:gd name="T41" fmla="*/ 18 h 36"/>
              <a:gd name="T42" fmla="*/ 10 w 24"/>
              <a:gd name="T43" fmla="*/ 16 h 36"/>
              <a:gd name="T44" fmla="*/ 18 w 24"/>
              <a:gd name="T45" fmla="*/ 14 h 36"/>
              <a:gd name="T46" fmla="*/ 22 w 24"/>
              <a:gd name="T47" fmla="*/ 12 h 36"/>
              <a:gd name="T48" fmla="*/ 24 w 24"/>
              <a:gd name="T49" fmla="*/ 8 h 36"/>
              <a:gd name="T50" fmla="*/ 24 w 24"/>
              <a:gd name="T51" fmla="*/ 4 h 36"/>
              <a:gd name="T52" fmla="*/ 22 w 24"/>
              <a:gd name="T53" fmla="*/ 2 h 36"/>
              <a:gd name="T54" fmla="*/ 16 w 24"/>
              <a:gd name="T55" fmla="*/ 0 h 36"/>
              <a:gd name="T56" fmla="*/ 8 w 24"/>
              <a:gd name="T5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6">
                <a:moveTo>
                  <a:pt x="8" y="0"/>
                </a:move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4" y="12"/>
                </a:lnTo>
                <a:lnTo>
                  <a:pt x="8" y="14"/>
                </a:lnTo>
                <a:lnTo>
                  <a:pt x="14" y="16"/>
                </a:lnTo>
                <a:lnTo>
                  <a:pt x="20" y="18"/>
                </a:lnTo>
                <a:lnTo>
                  <a:pt x="24" y="20"/>
                </a:lnTo>
                <a:lnTo>
                  <a:pt x="24" y="24"/>
                </a:lnTo>
                <a:lnTo>
                  <a:pt x="24" y="30"/>
                </a:lnTo>
                <a:lnTo>
                  <a:pt x="24" y="34"/>
                </a:lnTo>
                <a:lnTo>
                  <a:pt x="22" y="36"/>
                </a:lnTo>
                <a:lnTo>
                  <a:pt x="16" y="36"/>
                </a:lnTo>
                <a:lnTo>
                  <a:pt x="8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2" y="20"/>
                </a:lnTo>
                <a:lnTo>
                  <a:pt x="6" y="18"/>
                </a:lnTo>
                <a:lnTo>
                  <a:pt x="10" y="16"/>
                </a:lnTo>
                <a:lnTo>
                  <a:pt x="18" y="14"/>
                </a:lnTo>
                <a:lnTo>
                  <a:pt x="22" y="12"/>
                </a:lnTo>
                <a:lnTo>
                  <a:pt x="24" y="8"/>
                </a:lnTo>
                <a:lnTo>
                  <a:pt x="24" y="4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8753475" y="5062880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696325" y="5186705"/>
            <a:ext cx="12700" cy="57150"/>
          </a:xfrm>
          <a:custGeom>
            <a:avLst/>
            <a:gdLst>
              <a:gd name="T0" fmla="*/ 0 w 8"/>
              <a:gd name="T1" fmla="*/ 6 h 36"/>
              <a:gd name="T2" fmla="*/ 4 w 8"/>
              <a:gd name="T3" fmla="*/ 4 h 36"/>
              <a:gd name="T4" fmla="*/ 8 w 8"/>
              <a:gd name="T5" fmla="*/ 0 h 36"/>
              <a:gd name="T6" fmla="*/ 8 w 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6"/>
                </a:moveTo>
                <a:lnTo>
                  <a:pt x="4" y="4"/>
                </a:lnTo>
                <a:lnTo>
                  <a:pt x="8" y="0"/>
                </a:lnTo>
                <a:lnTo>
                  <a:pt x="8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747125" y="524068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772525" y="5186705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593725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608330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623252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652780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667702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682625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712152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727075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741680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V="1">
            <a:off x="771525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786130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801052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830897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8455025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8604250" y="5091455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5788025" y="2424455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5788025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381750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972300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7566025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8159750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753475" y="2424455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93725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608330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623252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652780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667702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682625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712152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727075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741680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771525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786130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801052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30897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8455025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8604250" y="2424455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V="1">
            <a:off x="5788025" y="2424455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5788025" y="51168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626100" y="5059705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86425" y="5113680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711825" y="5059705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5788025" y="4580280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626100" y="4554880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2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2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686425" y="460885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711825" y="4554880"/>
            <a:ext cx="38100" cy="57150"/>
          </a:xfrm>
          <a:custGeom>
            <a:avLst/>
            <a:gdLst>
              <a:gd name="T0" fmla="*/ 0 w 24"/>
              <a:gd name="T1" fmla="*/ 8 h 36"/>
              <a:gd name="T2" fmla="*/ 0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4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6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0" y="8"/>
                </a:move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6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5788025" y="4040530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626100" y="4015130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686425" y="4069105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711825" y="4015130"/>
            <a:ext cx="41275" cy="41275"/>
          </a:xfrm>
          <a:custGeom>
            <a:avLst/>
            <a:gdLst>
              <a:gd name="T0" fmla="*/ 16 w 26"/>
              <a:gd name="T1" fmla="*/ 0 h 26"/>
              <a:gd name="T2" fmla="*/ 0 w 26"/>
              <a:gd name="T3" fmla="*/ 26 h 26"/>
              <a:gd name="T4" fmla="*/ 26 w 2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6">
                <a:moveTo>
                  <a:pt x="16" y="0"/>
                </a:moveTo>
                <a:lnTo>
                  <a:pt x="0" y="26"/>
                </a:lnTo>
                <a:lnTo>
                  <a:pt x="26" y="2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>
            <a:off x="5737225" y="4015130"/>
            <a:ext cx="1588" cy="60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5788025" y="35039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26100" y="3478555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4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4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20" y="34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86425" y="3529355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711825" y="3478555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4 h 36"/>
              <a:gd name="T20" fmla="*/ 12 w 24"/>
              <a:gd name="T21" fmla="*/ 36 h 36"/>
              <a:gd name="T22" fmla="*/ 14 w 24"/>
              <a:gd name="T23" fmla="*/ 36 h 36"/>
              <a:gd name="T24" fmla="*/ 18 w 24"/>
              <a:gd name="T25" fmla="*/ 34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18 h 36"/>
              <a:gd name="T34" fmla="*/ 18 w 24"/>
              <a:gd name="T35" fmla="*/ 16 h 36"/>
              <a:gd name="T36" fmla="*/ 14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18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4"/>
                </a:lnTo>
                <a:lnTo>
                  <a:pt x="12" y="36"/>
                </a:lnTo>
                <a:lnTo>
                  <a:pt x="14" y="36"/>
                </a:lnTo>
                <a:lnTo>
                  <a:pt x="18" y="34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18"/>
                </a:lnTo>
                <a:lnTo>
                  <a:pt x="18" y="16"/>
                </a:lnTo>
                <a:lnTo>
                  <a:pt x="14" y="14"/>
                </a:lnTo>
                <a:lnTo>
                  <a:pt x="12" y="14"/>
                </a:lnTo>
                <a:lnTo>
                  <a:pt x="6" y="16"/>
                </a:lnTo>
                <a:lnTo>
                  <a:pt x="2" y="18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5788025" y="296420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5626100" y="2938805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5686425" y="2992780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711825" y="2938805"/>
            <a:ext cx="38100" cy="60325"/>
          </a:xfrm>
          <a:custGeom>
            <a:avLst/>
            <a:gdLst>
              <a:gd name="T0" fmla="*/ 8 w 24"/>
              <a:gd name="T1" fmla="*/ 0 h 38"/>
              <a:gd name="T2" fmla="*/ 2 w 24"/>
              <a:gd name="T3" fmla="*/ 2 h 38"/>
              <a:gd name="T4" fmla="*/ 0 w 24"/>
              <a:gd name="T5" fmla="*/ 6 h 38"/>
              <a:gd name="T6" fmla="*/ 0 w 24"/>
              <a:gd name="T7" fmla="*/ 8 h 38"/>
              <a:gd name="T8" fmla="*/ 2 w 24"/>
              <a:gd name="T9" fmla="*/ 12 h 38"/>
              <a:gd name="T10" fmla="*/ 6 w 24"/>
              <a:gd name="T11" fmla="*/ 14 h 38"/>
              <a:gd name="T12" fmla="*/ 14 w 24"/>
              <a:gd name="T13" fmla="*/ 16 h 38"/>
              <a:gd name="T14" fmla="*/ 18 w 24"/>
              <a:gd name="T15" fmla="*/ 18 h 38"/>
              <a:gd name="T16" fmla="*/ 22 w 24"/>
              <a:gd name="T17" fmla="*/ 22 h 38"/>
              <a:gd name="T18" fmla="*/ 24 w 24"/>
              <a:gd name="T19" fmla="*/ 24 h 38"/>
              <a:gd name="T20" fmla="*/ 24 w 24"/>
              <a:gd name="T21" fmla="*/ 30 h 38"/>
              <a:gd name="T22" fmla="*/ 22 w 24"/>
              <a:gd name="T23" fmla="*/ 34 h 38"/>
              <a:gd name="T24" fmla="*/ 20 w 24"/>
              <a:gd name="T25" fmla="*/ 36 h 38"/>
              <a:gd name="T26" fmla="*/ 14 w 24"/>
              <a:gd name="T27" fmla="*/ 38 h 38"/>
              <a:gd name="T28" fmla="*/ 8 w 24"/>
              <a:gd name="T29" fmla="*/ 38 h 38"/>
              <a:gd name="T30" fmla="*/ 2 w 24"/>
              <a:gd name="T31" fmla="*/ 36 h 38"/>
              <a:gd name="T32" fmla="*/ 0 w 24"/>
              <a:gd name="T33" fmla="*/ 34 h 38"/>
              <a:gd name="T34" fmla="*/ 0 w 24"/>
              <a:gd name="T35" fmla="*/ 30 h 38"/>
              <a:gd name="T36" fmla="*/ 0 w 24"/>
              <a:gd name="T37" fmla="*/ 24 h 38"/>
              <a:gd name="T38" fmla="*/ 0 w 24"/>
              <a:gd name="T39" fmla="*/ 22 h 38"/>
              <a:gd name="T40" fmla="*/ 4 w 24"/>
              <a:gd name="T41" fmla="*/ 18 h 38"/>
              <a:gd name="T42" fmla="*/ 10 w 24"/>
              <a:gd name="T43" fmla="*/ 16 h 38"/>
              <a:gd name="T44" fmla="*/ 16 w 24"/>
              <a:gd name="T45" fmla="*/ 14 h 38"/>
              <a:gd name="T46" fmla="*/ 20 w 24"/>
              <a:gd name="T47" fmla="*/ 12 h 38"/>
              <a:gd name="T48" fmla="*/ 22 w 24"/>
              <a:gd name="T49" fmla="*/ 8 h 38"/>
              <a:gd name="T50" fmla="*/ 22 w 24"/>
              <a:gd name="T51" fmla="*/ 6 h 38"/>
              <a:gd name="T52" fmla="*/ 20 w 24"/>
              <a:gd name="T53" fmla="*/ 2 h 38"/>
              <a:gd name="T54" fmla="*/ 14 w 24"/>
              <a:gd name="T55" fmla="*/ 0 h 38"/>
              <a:gd name="T56" fmla="*/ 8 w 24"/>
              <a:gd name="T5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8">
                <a:moveTo>
                  <a:pt x="8" y="0"/>
                </a:move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2"/>
                </a:lnTo>
                <a:lnTo>
                  <a:pt x="6" y="14"/>
                </a:lnTo>
                <a:lnTo>
                  <a:pt x="14" y="16"/>
                </a:lnTo>
                <a:lnTo>
                  <a:pt x="18" y="18"/>
                </a:lnTo>
                <a:lnTo>
                  <a:pt x="22" y="22"/>
                </a:lnTo>
                <a:lnTo>
                  <a:pt x="24" y="24"/>
                </a:lnTo>
                <a:lnTo>
                  <a:pt x="24" y="30"/>
                </a:lnTo>
                <a:lnTo>
                  <a:pt x="22" y="34"/>
                </a:lnTo>
                <a:lnTo>
                  <a:pt x="20" y="36"/>
                </a:lnTo>
                <a:lnTo>
                  <a:pt x="14" y="38"/>
                </a:lnTo>
                <a:lnTo>
                  <a:pt x="8" y="38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0" y="16"/>
                </a:lnTo>
                <a:lnTo>
                  <a:pt x="16" y="14"/>
                </a:lnTo>
                <a:lnTo>
                  <a:pt x="20" y="12"/>
                </a:lnTo>
                <a:lnTo>
                  <a:pt x="22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5788025" y="24244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635625" y="2424455"/>
            <a:ext cx="12700" cy="60325"/>
          </a:xfrm>
          <a:custGeom>
            <a:avLst/>
            <a:gdLst>
              <a:gd name="T0" fmla="*/ 0 w 8"/>
              <a:gd name="T1" fmla="*/ 8 h 38"/>
              <a:gd name="T2" fmla="*/ 2 w 8"/>
              <a:gd name="T3" fmla="*/ 6 h 38"/>
              <a:gd name="T4" fmla="*/ 8 w 8"/>
              <a:gd name="T5" fmla="*/ 0 h 38"/>
              <a:gd name="T6" fmla="*/ 8 w 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8">
                <a:moveTo>
                  <a:pt x="0" y="8"/>
                </a:moveTo>
                <a:lnTo>
                  <a:pt x="2" y="6"/>
                </a:lnTo>
                <a:lnTo>
                  <a:pt x="8" y="0"/>
                </a:lnTo>
                <a:lnTo>
                  <a:pt x="8" y="3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686425" y="2478430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5711825" y="2424455"/>
            <a:ext cx="38100" cy="60325"/>
          </a:xfrm>
          <a:custGeom>
            <a:avLst/>
            <a:gdLst>
              <a:gd name="T0" fmla="*/ 10 w 24"/>
              <a:gd name="T1" fmla="*/ 0 h 38"/>
              <a:gd name="T2" fmla="*/ 4 w 24"/>
              <a:gd name="T3" fmla="*/ 2 h 38"/>
              <a:gd name="T4" fmla="*/ 0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0 w 24"/>
              <a:gd name="T11" fmla="*/ 30 h 38"/>
              <a:gd name="T12" fmla="*/ 4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18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18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4" y="2"/>
                </a:lnTo>
                <a:lnTo>
                  <a:pt x="0" y="8"/>
                </a:lnTo>
                <a:lnTo>
                  <a:pt x="0" y="16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10" y="38"/>
                </a:lnTo>
                <a:lnTo>
                  <a:pt x="14" y="38"/>
                </a:lnTo>
                <a:lnTo>
                  <a:pt x="18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5788025" y="498350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5788025" y="48501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5788025" y="471363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5788025" y="44437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5788025" y="431040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5788025" y="41770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5788025" y="390718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>
            <a:off x="5788025" y="37706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5788025" y="363730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5788025" y="336743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5788025" y="323408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5788025" y="30975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5788025" y="2830855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>
            <a:off x="5788025" y="269433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5788025" y="2560980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V="1">
            <a:off x="8753475" y="2424455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8693150" y="51168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H="1">
            <a:off x="8693150" y="4580280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8693150" y="4040530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H="1">
            <a:off x="8693150" y="35039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8693150" y="296420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8693150" y="2424455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8721725" y="498350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8721725" y="48501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8721725" y="471363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8721725" y="44437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H="1">
            <a:off x="8721725" y="431040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8721725" y="41770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 flipH="1">
            <a:off x="8721725" y="390718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 flipH="1">
            <a:off x="8721725" y="37706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 flipH="1">
            <a:off x="8721725" y="363730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 flipH="1">
            <a:off x="8721725" y="336743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8721725" y="323408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 flipH="1">
            <a:off x="8721725" y="30975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 flipH="1">
            <a:off x="8721725" y="2830855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 flipH="1">
            <a:off x="8721725" y="269433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 flipH="1">
            <a:off x="8721725" y="2560980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AutoShape 144"/>
          <p:cNvSpPr>
            <a:spLocks noChangeArrowheads="1"/>
          </p:cNvSpPr>
          <p:nvPr/>
        </p:nvSpPr>
        <p:spPr bwMode="auto">
          <a:xfrm>
            <a:off x="5880100" y="3627780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Text Box 131"/>
          <p:cNvSpPr txBox="1">
            <a:spLocks noChangeArrowheads="1"/>
          </p:cNvSpPr>
          <p:nvPr/>
        </p:nvSpPr>
        <p:spPr bwMode="auto">
          <a:xfrm rot="16200000">
            <a:off x="4108624" y="3536649"/>
            <a:ext cx="243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</a:rPr>
              <a:t>TPF, </a:t>
            </a:r>
            <a:r>
              <a:rPr lang="en-US" altLang="en-US" b="1" dirty="0" smtClean="0">
                <a:solidFill>
                  <a:srgbClr val="00B050"/>
                </a:solidFill>
              </a:rPr>
              <a:t>Sensitivity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43" name="Text Box 132"/>
          <p:cNvSpPr txBox="1">
            <a:spLocks noChangeArrowheads="1"/>
          </p:cNvSpPr>
          <p:nvPr/>
        </p:nvSpPr>
        <p:spPr bwMode="auto">
          <a:xfrm>
            <a:off x="5946156" y="5366094"/>
            <a:ext cx="271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FPF, </a:t>
            </a:r>
            <a:r>
              <a:rPr lang="en-US" altLang="en-US" b="1" dirty="0" smtClean="0">
                <a:solidFill>
                  <a:srgbClr val="FF0000"/>
                </a:solidFill>
              </a:rPr>
              <a:t>1-Specificity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379413" y="1937923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5" name="Text Box 143"/>
          <p:cNvSpPr txBox="1">
            <a:spLocks noChangeArrowheads="1"/>
          </p:cNvSpPr>
          <p:nvPr/>
        </p:nvSpPr>
        <p:spPr bwMode="auto">
          <a:xfrm>
            <a:off x="379413" y="5247860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6" name="Line 3"/>
          <p:cNvSpPr>
            <a:spLocks noChangeShapeType="1"/>
          </p:cNvSpPr>
          <p:nvPr/>
        </p:nvSpPr>
        <p:spPr bwMode="auto">
          <a:xfrm flipV="1">
            <a:off x="2709453" y="990600"/>
            <a:ext cx="0" cy="5883508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ROC: More Aggressive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156450" y="2491127"/>
            <a:ext cx="2286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88025" y="5116852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788025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24525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781675" y="5240677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807075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381750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315075" y="5186702"/>
            <a:ext cx="41275" cy="57150"/>
          </a:xfrm>
          <a:custGeom>
            <a:avLst/>
            <a:gdLst>
              <a:gd name="T0" fmla="*/ 12 w 26"/>
              <a:gd name="T1" fmla="*/ 0 h 36"/>
              <a:gd name="T2" fmla="*/ 6 w 26"/>
              <a:gd name="T3" fmla="*/ 2 h 36"/>
              <a:gd name="T4" fmla="*/ 2 w 26"/>
              <a:gd name="T5" fmla="*/ 6 h 36"/>
              <a:gd name="T6" fmla="*/ 0 w 26"/>
              <a:gd name="T7" fmla="*/ 16 h 36"/>
              <a:gd name="T8" fmla="*/ 0 w 26"/>
              <a:gd name="T9" fmla="*/ 20 h 36"/>
              <a:gd name="T10" fmla="*/ 2 w 26"/>
              <a:gd name="T11" fmla="*/ 30 h 36"/>
              <a:gd name="T12" fmla="*/ 6 w 26"/>
              <a:gd name="T13" fmla="*/ 36 h 36"/>
              <a:gd name="T14" fmla="*/ 12 w 26"/>
              <a:gd name="T15" fmla="*/ 36 h 36"/>
              <a:gd name="T16" fmla="*/ 14 w 26"/>
              <a:gd name="T17" fmla="*/ 36 h 36"/>
              <a:gd name="T18" fmla="*/ 20 w 26"/>
              <a:gd name="T19" fmla="*/ 36 h 36"/>
              <a:gd name="T20" fmla="*/ 24 w 26"/>
              <a:gd name="T21" fmla="*/ 30 h 36"/>
              <a:gd name="T22" fmla="*/ 26 w 26"/>
              <a:gd name="T23" fmla="*/ 20 h 36"/>
              <a:gd name="T24" fmla="*/ 26 w 26"/>
              <a:gd name="T25" fmla="*/ 16 h 36"/>
              <a:gd name="T26" fmla="*/ 24 w 26"/>
              <a:gd name="T27" fmla="*/ 6 h 36"/>
              <a:gd name="T28" fmla="*/ 20 w 26"/>
              <a:gd name="T29" fmla="*/ 2 h 36"/>
              <a:gd name="T30" fmla="*/ 14 w 26"/>
              <a:gd name="T31" fmla="*/ 0 h 36"/>
              <a:gd name="T32" fmla="*/ 12 w 26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6">
                <a:moveTo>
                  <a:pt x="12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6" y="20"/>
                </a:lnTo>
                <a:lnTo>
                  <a:pt x="26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375400" y="5240677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00800" y="5186702"/>
            <a:ext cx="38100" cy="57150"/>
          </a:xfrm>
          <a:custGeom>
            <a:avLst/>
            <a:gdLst>
              <a:gd name="T0" fmla="*/ 2 w 24"/>
              <a:gd name="T1" fmla="*/ 8 h 36"/>
              <a:gd name="T2" fmla="*/ 2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6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8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2" y="8"/>
                </a:move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8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972300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908800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4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4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4" y="20"/>
                </a:lnTo>
                <a:lnTo>
                  <a:pt x="24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969125" y="5240677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994525" y="5186702"/>
            <a:ext cx="41275" cy="38100"/>
          </a:xfrm>
          <a:custGeom>
            <a:avLst/>
            <a:gdLst>
              <a:gd name="T0" fmla="*/ 16 w 26"/>
              <a:gd name="T1" fmla="*/ 0 h 24"/>
              <a:gd name="T2" fmla="*/ 0 w 26"/>
              <a:gd name="T3" fmla="*/ 24 h 24"/>
              <a:gd name="T4" fmla="*/ 26 w 26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4">
                <a:moveTo>
                  <a:pt x="16" y="0"/>
                </a:moveTo>
                <a:lnTo>
                  <a:pt x="0" y="24"/>
                </a:lnTo>
                <a:lnTo>
                  <a:pt x="26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19925" y="5186702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7566025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502525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559675" y="5240677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588250" y="5186702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6 h 36"/>
              <a:gd name="T20" fmla="*/ 12 w 24"/>
              <a:gd name="T21" fmla="*/ 36 h 36"/>
              <a:gd name="T22" fmla="*/ 12 w 24"/>
              <a:gd name="T23" fmla="*/ 36 h 36"/>
              <a:gd name="T24" fmla="*/ 18 w 24"/>
              <a:gd name="T25" fmla="*/ 36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20 h 36"/>
              <a:gd name="T34" fmla="*/ 18 w 24"/>
              <a:gd name="T35" fmla="*/ 16 h 36"/>
              <a:gd name="T36" fmla="*/ 12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20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6"/>
                </a:lnTo>
                <a:lnTo>
                  <a:pt x="12" y="36"/>
                </a:lnTo>
                <a:lnTo>
                  <a:pt x="12" y="36"/>
                </a:lnTo>
                <a:lnTo>
                  <a:pt x="18" y="36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20"/>
                </a:lnTo>
                <a:lnTo>
                  <a:pt x="18" y="16"/>
                </a:lnTo>
                <a:lnTo>
                  <a:pt x="12" y="14"/>
                </a:lnTo>
                <a:lnTo>
                  <a:pt x="12" y="14"/>
                </a:lnTo>
                <a:lnTo>
                  <a:pt x="6" y="1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8159750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8096250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8153400" y="5240677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178800" y="5186702"/>
            <a:ext cx="38100" cy="57150"/>
          </a:xfrm>
          <a:custGeom>
            <a:avLst/>
            <a:gdLst>
              <a:gd name="T0" fmla="*/ 8 w 24"/>
              <a:gd name="T1" fmla="*/ 0 h 36"/>
              <a:gd name="T2" fmla="*/ 4 w 24"/>
              <a:gd name="T3" fmla="*/ 2 h 36"/>
              <a:gd name="T4" fmla="*/ 2 w 24"/>
              <a:gd name="T5" fmla="*/ 4 h 36"/>
              <a:gd name="T6" fmla="*/ 2 w 24"/>
              <a:gd name="T7" fmla="*/ 8 h 36"/>
              <a:gd name="T8" fmla="*/ 4 w 24"/>
              <a:gd name="T9" fmla="*/ 12 h 36"/>
              <a:gd name="T10" fmla="*/ 8 w 24"/>
              <a:gd name="T11" fmla="*/ 14 h 36"/>
              <a:gd name="T12" fmla="*/ 14 w 24"/>
              <a:gd name="T13" fmla="*/ 16 h 36"/>
              <a:gd name="T14" fmla="*/ 20 w 24"/>
              <a:gd name="T15" fmla="*/ 18 h 36"/>
              <a:gd name="T16" fmla="*/ 24 w 24"/>
              <a:gd name="T17" fmla="*/ 20 h 36"/>
              <a:gd name="T18" fmla="*/ 24 w 24"/>
              <a:gd name="T19" fmla="*/ 24 h 36"/>
              <a:gd name="T20" fmla="*/ 24 w 24"/>
              <a:gd name="T21" fmla="*/ 30 h 36"/>
              <a:gd name="T22" fmla="*/ 24 w 24"/>
              <a:gd name="T23" fmla="*/ 34 h 36"/>
              <a:gd name="T24" fmla="*/ 22 w 24"/>
              <a:gd name="T25" fmla="*/ 36 h 36"/>
              <a:gd name="T26" fmla="*/ 16 w 24"/>
              <a:gd name="T27" fmla="*/ 36 h 36"/>
              <a:gd name="T28" fmla="*/ 8 w 24"/>
              <a:gd name="T29" fmla="*/ 36 h 36"/>
              <a:gd name="T30" fmla="*/ 4 w 24"/>
              <a:gd name="T31" fmla="*/ 36 h 36"/>
              <a:gd name="T32" fmla="*/ 2 w 24"/>
              <a:gd name="T33" fmla="*/ 34 h 36"/>
              <a:gd name="T34" fmla="*/ 0 w 24"/>
              <a:gd name="T35" fmla="*/ 30 h 36"/>
              <a:gd name="T36" fmla="*/ 0 w 24"/>
              <a:gd name="T37" fmla="*/ 24 h 36"/>
              <a:gd name="T38" fmla="*/ 2 w 24"/>
              <a:gd name="T39" fmla="*/ 20 h 36"/>
              <a:gd name="T40" fmla="*/ 6 w 24"/>
              <a:gd name="T41" fmla="*/ 18 h 36"/>
              <a:gd name="T42" fmla="*/ 10 w 24"/>
              <a:gd name="T43" fmla="*/ 16 h 36"/>
              <a:gd name="T44" fmla="*/ 18 w 24"/>
              <a:gd name="T45" fmla="*/ 14 h 36"/>
              <a:gd name="T46" fmla="*/ 22 w 24"/>
              <a:gd name="T47" fmla="*/ 12 h 36"/>
              <a:gd name="T48" fmla="*/ 24 w 24"/>
              <a:gd name="T49" fmla="*/ 8 h 36"/>
              <a:gd name="T50" fmla="*/ 24 w 24"/>
              <a:gd name="T51" fmla="*/ 4 h 36"/>
              <a:gd name="T52" fmla="*/ 22 w 24"/>
              <a:gd name="T53" fmla="*/ 2 h 36"/>
              <a:gd name="T54" fmla="*/ 16 w 24"/>
              <a:gd name="T55" fmla="*/ 0 h 36"/>
              <a:gd name="T56" fmla="*/ 8 w 24"/>
              <a:gd name="T5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6">
                <a:moveTo>
                  <a:pt x="8" y="0"/>
                </a:move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4" y="12"/>
                </a:lnTo>
                <a:lnTo>
                  <a:pt x="8" y="14"/>
                </a:lnTo>
                <a:lnTo>
                  <a:pt x="14" y="16"/>
                </a:lnTo>
                <a:lnTo>
                  <a:pt x="20" y="18"/>
                </a:lnTo>
                <a:lnTo>
                  <a:pt x="24" y="20"/>
                </a:lnTo>
                <a:lnTo>
                  <a:pt x="24" y="24"/>
                </a:lnTo>
                <a:lnTo>
                  <a:pt x="24" y="30"/>
                </a:lnTo>
                <a:lnTo>
                  <a:pt x="24" y="34"/>
                </a:lnTo>
                <a:lnTo>
                  <a:pt x="22" y="36"/>
                </a:lnTo>
                <a:lnTo>
                  <a:pt x="16" y="36"/>
                </a:lnTo>
                <a:lnTo>
                  <a:pt x="8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2" y="20"/>
                </a:lnTo>
                <a:lnTo>
                  <a:pt x="6" y="18"/>
                </a:lnTo>
                <a:lnTo>
                  <a:pt x="10" y="16"/>
                </a:lnTo>
                <a:lnTo>
                  <a:pt x="18" y="14"/>
                </a:lnTo>
                <a:lnTo>
                  <a:pt x="22" y="12"/>
                </a:lnTo>
                <a:lnTo>
                  <a:pt x="24" y="8"/>
                </a:lnTo>
                <a:lnTo>
                  <a:pt x="24" y="4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8753475" y="5062877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696325" y="5186702"/>
            <a:ext cx="12700" cy="57150"/>
          </a:xfrm>
          <a:custGeom>
            <a:avLst/>
            <a:gdLst>
              <a:gd name="T0" fmla="*/ 0 w 8"/>
              <a:gd name="T1" fmla="*/ 6 h 36"/>
              <a:gd name="T2" fmla="*/ 4 w 8"/>
              <a:gd name="T3" fmla="*/ 4 h 36"/>
              <a:gd name="T4" fmla="*/ 8 w 8"/>
              <a:gd name="T5" fmla="*/ 0 h 36"/>
              <a:gd name="T6" fmla="*/ 8 w 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6"/>
                </a:moveTo>
                <a:lnTo>
                  <a:pt x="4" y="4"/>
                </a:lnTo>
                <a:lnTo>
                  <a:pt x="8" y="0"/>
                </a:lnTo>
                <a:lnTo>
                  <a:pt x="8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747125" y="5240677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772525" y="5186702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593725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608330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623252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652780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667702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682625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712152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727075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741680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771525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786130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801052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830897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8455025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8604250" y="5091452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788025" y="2424452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788025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381750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972300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566025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159750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8753475" y="2424452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593725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08330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623252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52780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67702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82625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712152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27075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741680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771525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86130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801052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30897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8455025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604250" y="2424452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V="1">
            <a:off x="5788025" y="2424452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5788025" y="51168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626100" y="5059702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686425" y="5113677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711825" y="5059702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5788025" y="4580277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626100" y="4554877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2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2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686425" y="4608852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711825" y="4554877"/>
            <a:ext cx="38100" cy="57150"/>
          </a:xfrm>
          <a:custGeom>
            <a:avLst/>
            <a:gdLst>
              <a:gd name="T0" fmla="*/ 0 w 24"/>
              <a:gd name="T1" fmla="*/ 8 h 36"/>
              <a:gd name="T2" fmla="*/ 0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4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6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0" y="8"/>
                </a:move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6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5788025" y="4040527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626100" y="4015127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86425" y="4069102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711825" y="4015127"/>
            <a:ext cx="41275" cy="41275"/>
          </a:xfrm>
          <a:custGeom>
            <a:avLst/>
            <a:gdLst>
              <a:gd name="T0" fmla="*/ 16 w 26"/>
              <a:gd name="T1" fmla="*/ 0 h 26"/>
              <a:gd name="T2" fmla="*/ 0 w 26"/>
              <a:gd name="T3" fmla="*/ 26 h 26"/>
              <a:gd name="T4" fmla="*/ 26 w 2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6">
                <a:moveTo>
                  <a:pt x="16" y="0"/>
                </a:moveTo>
                <a:lnTo>
                  <a:pt x="0" y="26"/>
                </a:lnTo>
                <a:lnTo>
                  <a:pt x="26" y="2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5737225" y="4015127"/>
            <a:ext cx="1588" cy="60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5788025" y="35039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626100" y="3478552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4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4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20" y="34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686425" y="3529352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11825" y="3478552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4 h 36"/>
              <a:gd name="T20" fmla="*/ 12 w 24"/>
              <a:gd name="T21" fmla="*/ 36 h 36"/>
              <a:gd name="T22" fmla="*/ 14 w 24"/>
              <a:gd name="T23" fmla="*/ 36 h 36"/>
              <a:gd name="T24" fmla="*/ 18 w 24"/>
              <a:gd name="T25" fmla="*/ 34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18 h 36"/>
              <a:gd name="T34" fmla="*/ 18 w 24"/>
              <a:gd name="T35" fmla="*/ 16 h 36"/>
              <a:gd name="T36" fmla="*/ 14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18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4"/>
                </a:lnTo>
                <a:lnTo>
                  <a:pt x="12" y="36"/>
                </a:lnTo>
                <a:lnTo>
                  <a:pt x="14" y="36"/>
                </a:lnTo>
                <a:lnTo>
                  <a:pt x="18" y="34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18"/>
                </a:lnTo>
                <a:lnTo>
                  <a:pt x="18" y="16"/>
                </a:lnTo>
                <a:lnTo>
                  <a:pt x="14" y="14"/>
                </a:lnTo>
                <a:lnTo>
                  <a:pt x="12" y="14"/>
                </a:lnTo>
                <a:lnTo>
                  <a:pt x="6" y="16"/>
                </a:lnTo>
                <a:lnTo>
                  <a:pt x="2" y="18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5788025" y="296420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626100" y="2938802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686425" y="2992777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711825" y="2938802"/>
            <a:ext cx="38100" cy="60325"/>
          </a:xfrm>
          <a:custGeom>
            <a:avLst/>
            <a:gdLst>
              <a:gd name="T0" fmla="*/ 8 w 24"/>
              <a:gd name="T1" fmla="*/ 0 h 38"/>
              <a:gd name="T2" fmla="*/ 2 w 24"/>
              <a:gd name="T3" fmla="*/ 2 h 38"/>
              <a:gd name="T4" fmla="*/ 0 w 24"/>
              <a:gd name="T5" fmla="*/ 6 h 38"/>
              <a:gd name="T6" fmla="*/ 0 w 24"/>
              <a:gd name="T7" fmla="*/ 8 h 38"/>
              <a:gd name="T8" fmla="*/ 2 w 24"/>
              <a:gd name="T9" fmla="*/ 12 h 38"/>
              <a:gd name="T10" fmla="*/ 6 w 24"/>
              <a:gd name="T11" fmla="*/ 14 h 38"/>
              <a:gd name="T12" fmla="*/ 14 w 24"/>
              <a:gd name="T13" fmla="*/ 16 h 38"/>
              <a:gd name="T14" fmla="*/ 18 w 24"/>
              <a:gd name="T15" fmla="*/ 18 h 38"/>
              <a:gd name="T16" fmla="*/ 22 w 24"/>
              <a:gd name="T17" fmla="*/ 22 h 38"/>
              <a:gd name="T18" fmla="*/ 24 w 24"/>
              <a:gd name="T19" fmla="*/ 24 h 38"/>
              <a:gd name="T20" fmla="*/ 24 w 24"/>
              <a:gd name="T21" fmla="*/ 30 h 38"/>
              <a:gd name="T22" fmla="*/ 22 w 24"/>
              <a:gd name="T23" fmla="*/ 34 h 38"/>
              <a:gd name="T24" fmla="*/ 20 w 24"/>
              <a:gd name="T25" fmla="*/ 36 h 38"/>
              <a:gd name="T26" fmla="*/ 14 w 24"/>
              <a:gd name="T27" fmla="*/ 38 h 38"/>
              <a:gd name="T28" fmla="*/ 8 w 24"/>
              <a:gd name="T29" fmla="*/ 38 h 38"/>
              <a:gd name="T30" fmla="*/ 2 w 24"/>
              <a:gd name="T31" fmla="*/ 36 h 38"/>
              <a:gd name="T32" fmla="*/ 0 w 24"/>
              <a:gd name="T33" fmla="*/ 34 h 38"/>
              <a:gd name="T34" fmla="*/ 0 w 24"/>
              <a:gd name="T35" fmla="*/ 30 h 38"/>
              <a:gd name="T36" fmla="*/ 0 w 24"/>
              <a:gd name="T37" fmla="*/ 24 h 38"/>
              <a:gd name="T38" fmla="*/ 0 w 24"/>
              <a:gd name="T39" fmla="*/ 22 h 38"/>
              <a:gd name="T40" fmla="*/ 4 w 24"/>
              <a:gd name="T41" fmla="*/ 18 h 38"/>
              <a:gd name="T42" fmla="*/ 10 w 24"/>
              <a:gd name="T43" fmla="*/ 16 h 38"/>
              <a:gd name="T44" fmla="*/ 16 w 24"/>
              <a:gd name="T45" fmla="*/ 14 h 38"/>
              <a:gd name="T46" fmla="*/ 20 w 24"/>
              <a:gd name="T47" fmla="*/ 12 h 38"/>
              <a:gd name="T48" fmla="*/ 22 w 24"/>
              <a:gd name="T49" fmla="*/ 8 h 38"/>
              <a:gd name="T50" fmla="*/ 22 w 24"/>
              <a:gd name="T51" fmla="*/ 6 h 38"/>
              <a:gd name="T52" fmla="*/ 20 w 24"/>
              <a:gd name="T53" fmla="*/ 2 h 38"/>
              <a:gd name="T54" fmla="*/ 14 w 24"/>
              <a:gd name="T55" fmla="*/ 0 h 38"/>
              <a:gd name="T56" fmla="*/ 8 w 24"/>
              <a:gd name="T5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8">
                <a:moveTo>
                  <a:pt x="8" y="0"/>
                </a:move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2"/>
                </a:lnTo>
                <a:lnTo>
                  <a:pt x="6" y="14"/>
                </a:lnTo>
                <a:lnTo>
                  <a:pt x="14" y="16"/>
                </a:lnTo>
                <a:lnTo>
                  <a:pt x="18" y="18"/>
                </a:lnTo>
                <a:lnTo>
                  <a:pt x="22" y="22"/>
                </a:lnTo>
                <a:lnTo>
                  <a:pt x="24" y="24"/>
                </a:lnTo>
                <a:lnTo>
                  <a:pt x="24" y="30"/>
                </a:lnTo>
                <a:lnTo>
                  <a:pt x="22" y="34"/>
                </a:lnTo>
                <a:lnTo>
                  <a:pt x="20" y="36"/>
                </a:lnTo>
                <a:lnTo>
                  <a:pt x="14" y="38"/>
                </a:lnTo>
                <a:lnTo>
                  <a:pt x="8" y="38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0" y="16"/>
                </a:lnTo>
                <a:lnTo>
                  <a:pt x="16" y="14"/>
                </a:lnTo>
                <a:lnTo>
                  <a:pt x="20" y="12"/>
                </a:lnTo>
                <a:lnTo>
                  <a:pt x="22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5788025" y="24244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35625" y="2424452"/>
            <a:ext cx="12700" cy="60325"/>
          </a:xfrm>
          <a:custGeom>
            <a:avLst/>
            <a:gdLst>
              <a:gd name="T0" fmla="*/ 0 w 8"/>
              <a:gd name="T1" fmla="*/ 8 h 38"/>
              <a:gd name="T2" fmla="*/ 2 w 8"/>
              <a:gd name="T3" fmla="*/ 6 h 38"/>
              <a:gd name="T4" fmla="*/ 8 w 8"/>
              <a:gd name="T5" fmla="*/ 0 h 38"/>
              <a:gd name="T6" fmla="*/ 8 w 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8">
                <a:moveTo>
                  <a:pt x="0" y="8"/>
                </a:moveTo>
                <a:lnTo>
                  <a:pt x="2" y="6"/>
                </a:lnTo>
                <a:lnTo>
                  <a:pt x="8" y="0"/>
                </a:lnTo>
                <a:lnTo>
                  <a:pt x="8" y="3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86425" y="2478427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711825" y="2424452"/>
            <a:ext cx="38100" cy="60325"/>
          </a:xfrm>
          <a:custGeom>
            <a:avLst/>
            <a:gdLst>
              <a:gd name="T0" fmla="*/ 10 w 24"/>
              <a:gd name="T1" fmla="*/ 0 h 38"/>
              <a:gd name="T2" fmla="*/ 4 w 24"/>
              <a:gd name="T3" fmla="*/ 2 h 38"/>
              <a:gd name="T4" fmla="*/ 0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0 w 24"/>
              <a:gd name="T11" fmla="*/ 30 h 38"/>
              <a:gd name="T12" fmla="*/ 4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18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18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4" y="2"/>
                </a:lnTo>
                <a:lnTo>
                  <a:pt x="0" y="8"/>
                </a:lnTo>
                <a:lnTo>
                  <a:pt x="0" y="16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10" y="38"/>
                </a:lnTo>
                <a:lnTo>
                  <a:pt x="14" y="38"/>
                </a:lnTo>
                <a:lnTo>
                  <a:pt x="18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5788025" y="498350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5788025" y="48501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5788025" y="471362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5788025" y="44437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5788025" y="431040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5788025" y="41770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5788025" y="390717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5788025" y="37706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5788025" y="363730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5788025" y="336742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5788025" y="323407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5788025" y="30975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5788025" y="2830852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5788025" y="269432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5788025" y="2560977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V="1">
            <a:off x="8753475" y="2424452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>
            <a:off x="8693150" y="51168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 flipH="1">
            <a:off x="8693150" y="4580277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8693150" y="4040527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>
            <a:off x="8693150" y="35039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>
            <a:off x="8693150" y="296420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8693150" y="2424452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8721725" y="498350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>
            <a:off x="8721725" y="48501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8721725" y="471362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H="1">
            <a:off x="8721725" y="44437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8721725" y="431040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H="1">
            <a:off x="8721725" y="41770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8721725" y="390717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8721725" y="37706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8721725" y="363730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8721725" y="336742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8721725" y="323407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8721725" y="30975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H="1">
            <a:off x="8721725" y="2830852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8721725" y="269432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 flipH="1">
            <a:off x="8721725" y="2560977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33"/>
          <p:cNvSpPr>
            <a:spLocks noChangeShapeType="1"/>
          </p:cNvSpPr>
          <p:nvPr/>
        </p:nvSpPr>
        <p:spPr bwMode="auto">
          <a:xfrm>
            <a:off x="533400" y="3286465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>
            <a:off x="857250" y="1057615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0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2 w 2026"/>
              <a:gd name="T11" fmla="*/ 1404 h 1404"/>
              <a:gd name="T12" fmla="*/ 272 w 2026"/>
              <a:gd name="T13" fmla="*/ 1404 h 1404"/>
              <a:gd name="T14" fmla="*/ 314 w 2026"/>
              <a:gd name="T15" fmla="*/ 1402 h 1404"/>
              <a:gd name="T16" fmla="*/ 354 w 2026"/>
              <a:gd name="T17" fmla="*/ 1398 h 1404"/>
              <a:gd name="T18" fmla="*/ 394 w 2026"/>
              <a:gd name="T19" fmla="*/ 1392 h 1404"/>
              <a:gd name="T20" fmla="*/ 434 w 2026"/>
              <a:gd name="T21" fmla="*/ 1382 h 1404"/>
              <a:gd name="T22" fmla="*/ 476 w 2026"/>
              <a:gd name="T23" fmla="*/ 1364 h 1404"/>
              <a:gd name="T24" fmla="*/ 516 w 2026"/>
              <a:gd name="T25" fmla="*/ 1338 h 1404"/>
              <a:gd name="T26" fmla="*/ 556 w 2026"/>
              <a:gd name="T27" fmla="*/ 1296 h 1404"/>
              <a:gd name="T28" fmla="*/ 598 w 2026"/>
              <a:gd name="T29" fmla="*/ 1238 h 1404"/>
              <a:gd name="T30" fmla="*/ 638 w 2026"/>
              <a:gd name="T31" fmla="*/ 1158 h 1404"/>
              <a:gd name="T32" fmla="*/ 678 w 2026"/>
              <a:gd name="T33" fmla="*/ 1054 h 1404"/>
              <a:gd name="T34" fmla="*/ 718 w 2026"/>
              <a:gd name="T35" fmla="*/ 926 h 1404"/>
              <a:gd name="T36" fmla="*/ 760 w 2026"/>
              <a:gd name="T37" fmla="*/ 776 h 1404"/>
              <a:gd name="T38" fmla="*/ 800 w 2026"/>
              <a:gd name="T39" fmla="*/ 612 h 1404"/>
              <a:gd name="T40" fmla="*/ 840 w 2026"/>
              <a:gd name="T41" fmla="*/ 444 h 1404"/>
              <a:gd name="T42" fmla="*/ 880 w 2026"/>
              <a:gd name="T43" fmla="*/ 284 h 1404"/>
              <a:gd name="T44" fmla="*/ 922 w 2026"/>
              <a:gd name="T45" fmla="*/ 148 h 1404"/>
              <a:gd name="T46" fmla="*/ 962 w 2026"/>
              <a:gd name="T47" fmla="*/ 52 h 1404"/>
              <a:gd name="T48" fmla="*/ 1002 w 2026"/>
              <a:gd name="T49" fmla="*/ 4 h 1404"/>
              <a:gd name="T50" fmla="*/ 1042 w 2026"/>
              <a:gd name="T51" fmla="*/ 12 h 1404"/>
              <a:gd name="T52" fmla="*/ 1084 w 2026"/>
              <a:gd name="T53" fmla="*/ 72 h 1404"/>
              <a:gd name="T54" fmla="*/ 1124 w 2026"/>
              <a:gd name="T55" fmla="*/ 180 h 1404"/>
              <a:gd name="T56" fmla="*/ 1164 w 2026"/>
              <a:gd name="T57" fmla="*/ 322 h 1404"/>
              <a:gd name="T58" fmla="*/ 1206 w 2026"/>
              <a:gd name="T59" fmla="*/ 486 h 1404"/>
              <a:gd name="T60" fmla="*/ 1246 w 2026"/>
              <a:gd name="T61" fmla="*/ 654 h 1404"/>
              <a:gd name="T62" fmla="*/ 1286 w 2026"/>
              <a:gd name="T63" fmla="*/ 816 h 1404"/>
              <a:gd name="T64" fmla="*/ 1326 w 2026"/>
              <a:gd name="T65" fmla="*/ 960 h 1404"/>
              <a:gd name="T66" fmla="*/ 1366 w 2026"/>
              <a:gd name="T67" fmla="*/ 1082 h 1404"/>
              <a:gd name="T68" fmla="*/ 1408 w 2026"/>
              <a:gd name="T69" fmla="*/ 1180 h 1404"/>
              <a:gd name="T70" fmla="*/ 1448 w 2026"/>
              <a:gd name="T71" fmla="*/ 1254 h 1404"/>
              <a:gd name="T72" fmla="*/ 1488 w 2026"/>
              <a:gd name="T73" fmla="*/ 1308 h 1404"/>
              <a:gd name="T74" fmla="*/ 1530 w 2026"/>
              <a:gd name="T75" fmla="*/ 1344 h 1404"/>
              <a:gd name="T76" fmla="*/ 1570 w 2026"/>
              <a:gd name="T77" fmla="*/ 1370 h 1404"/>
              <a:gd name="T78" fmla="*/ 1610 w 2026"/>
              <a:gd name="T79" fmla="*/ 1384 h 1404"/>
              <a:gd name="T80" fmla="*/ 1650 w 2026"/>
              <a:gd name="T81" fmla="*/ 1394 h 1404"/>
              <a:gd name="T82" fmla="*/ 1692 w 2026"/>
              <a:gd name="T83" fmla="*/ 1398 h 1404"/>
              <a:gd name="T84" fmla="*/ 1732 w 2026"/>
              <a:gd name="T85" fmla="*/ 1402 h 1404"/>
              <a:gd name="T86" fmla="*/ 1772 w 2026"/>
              <a:gd name="T87" fmla="*/ 1404 h 1404"/>
              <a:gd name="T88" fmla="*/ 1812 w 2026"/>
              <a:gd name="T89" fmla="*/ 1404 h 1404"/>
              <a:gd name="T90" fmla="*/ 1854 w 2026"/>
              <a:gd name="T91" fmla="*/ 1404 h 1404"/>
              <a:gd name="T92" fmla="*/ 1894 w 2026"/>
              <a:gd name="T93" fmla="*/ 1404 h 1404"/>
              <a:gd name="T94" fmla="*/ 1934 w 2026"/>
              <a:gd name="T95" fmla="*/ 1404 h 1404"/>
              <a:gd name="T96" fmla="*/ 1974 w 2026"/>
              <a:gd name="T97" fmla="*/ 1404 h 1404"/>
              <a:gd name="T98" fmla="*/ 201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0" y="1404"/>
                </a:lnTo>
                <a:lnTo>
                  <a:pt x="110" y="1404"/>
                </a:lnTo>
                <a:lnTo>
                  <a:pt x="120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2" y="1404"/>
                </a:lnTo>
                <a:lnTo>
                  <a:pt x="222" y="1404"/>
                </a:lnTo>
                <a:lnTo>
                  <a:pt x="232" y="1404"/>
                </a:lnTo>
                <a:lnTo>
                  <a:pt x="242" y="1404"/>
                </a:lnTo>
                <a:lnTo>
                  <a:pt x="252" y="1404"/>
                </a:lnTo>
                <a:lnTo>
                  <a:pt x="262" y="1404"/>
                </a:lnTo>
                <a:lnTo>
                  <a:pt x="272" y="1404"/>
                </a:lnTo>
                <a:lnTo>
                  <a:pt x="282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4" y="1400"/>
                </a:lnTo>
                <a:lnTo>
                  <a:pt x="334" y="1400"/>
                </a:lnTo>
                <a:lnTo>
                  <a:pt x="344" y="1398"/>
                </a:lnTo>
                <a:lnTo>
                  <a:pt x="354" y="1398"/>
                </a:lnTo>
                <a:lnTo>
                  <a:pt x="364" y="1396"/>
                </a:lnTo>
                <a:lnTo>
                  <a:pt x="374" y="1396"/>
                </a:lnTo>
                <a:lnTo>
                  <a:pt x="384" y="1394"/>
                </a:lnTo>
                <a:lnTo>
                  <a:pt x="394" y="1392"/>
                </a:lnTo>
                <a:lnTo>
                  <a:pt x="404" y="1390"/>
                </a:lnTo>
                <a:lnTo>
                  <a:pt x="414" y="1388"/>
                </a:lnTo>
                <a:lnTo>
                  <a:pt x="424" y="1384"/>
                </a:lnTo>
                <a:lnTo>
                  <a:pt x="434" y="1382"/>
                </a:lnTo>
                <a:lnTo>
                  <a:pt x="446" y="1378"/>
                </a:lnTo>
                <a:lnTo>
                  <a:pt x="456" y="1374"/>
                </a:lnTo>
                <a:lnTo>
                  <a:pt x="466" y="1370"/>
                </a:lnTo>
                <a:lnTo>
                  <a:pt x="476" y="1364"/>
                </a:lnTo>
                <a:lnTo>
                  <a:pt x="486" y="1358"/>
                </a:lnTo>
                <a:lnTo>
                  <a:pt x="496" y="1352"/>
                </a:lnTo>
                <a:lnTo>
                  <a:pt x="506" y="1344"/>
                </a:lnTo>
                <a:lnTo>
                  <a:pt x="516" y="1338"/>
                </a:lnTo>
                <a:lnTo>
                  <a:pt x="526" y="1328"/>
                </a:lnTo>
                <a:lnTo>
                  <a:pt x="536" y="1318"/>
                </a:lnTo>
                <a:lnTo>
                  <a:pt x="546" y="1308"/>
                </a:lnTo>
                <a:lnTo>
                  <a:pt x="556" y="1296"/>
                </a:lnTo>
                <a:lnTo>
                  <a:pt x="566" y="1284"/>
                </a:lnTo>
                <a:lnTo>
                  <a:pt x="576" y="1270"/>
                </a:lnTo>
                <a:lnTo>
                  <a:pt x="586" y="1254"/>
                </a:lnTo>
                <a:lnTo>
                  <a:pt x="598" y="1238"/>
                </a:lnTo>
                <a:lnTo>
                  <a:pt x="608" y="1220"/>
                </a:lnTo>
                <a:lnTo>
                  <a:pt x="618" y="1202"/>
                </a:lnTo>
                <a:lnTo>
                  <a:pt x="628" y="1180"/>
                </a:lnTo>
                <a:lnTo>
                  <a:pt x="638" y="1158"/>
                </a:lnTo>
                <a:lnTo>
                  <a:pt x="648" y="1134"/>
                </a:lnTo>
                <a:lnTo>
                  <a:pt x="658" y="1110"/>
                </a:lnTo>
                <a:lnTo>
                  <a:pt x="668" y="1082"/>
                </a:lnTo>
                <a:lnTo>
                  <a:pt x="678" y="1054"/>
                </a:lnTo>
                <a:lnTo>
                  <a:pt x="688" y="1024"/>
                </a:lnTo>
                <a:lnTo>
                  <a:pt x="698" y="994"/>
                </a:lnTo>
                <a:lnTo>
                  <a:pt x="708" y="960"/>
                </a:lnTo>
                <a:lnTo>
                  <a:pt x="718" y="926"/>
                </a:lnTo>
                <a:lnTo>
                  <a:pt x="728" y="890"/>
                </a:lnTo>
                <a:lnTo>
                  <a:pt x="738" y="854"/>
                </a:lnTo>
                <a:lnTo>
                  <a:pt x="748" y="816"/>
                </a:lnTo>
                <a:lnTo>
                  <a:pt x="760" y="776"/>
                </a:lnTo>
                <a:lnTo>
                  <a:pt x="770" y="736"/>
                </a:lnTo>
                <a:lnTo>
                  <a:pt x="780" y="696"/>
                </a:lnTo>
                <a:lnTo>
                  <a:pt x="790" y="654"/>
                </a:lnTo>
                <a:lnTo>
                  <a:pt x="800" y="612"/>
                </a:lnTo>
                <a:lnTo>
                  <a:pt x="810" y="570"/>
                </a:lnTo>
                <a:lnTo>
                  <a:pt x="820" y="528"/>
                </a:lnTo>
                <a:lnTo>
                  <a:pt x="830" y="486"/>
                </a:lnTo>
                <a:lnTo>
                  <a:pt x="840" y="444"/>
                </a:lnTo>
                <a:lnTo>
                  <a:pt x="850" y="402"/>
                </a:lnTo>
                <a:lnTo>
                  <a:pt x="860" y="362"/>
                </a:lnTo>
                <a:lnTo>
                  <a:pt x="870" y="322"/>
                </a:lnTo>
                <a:lnTo>
                  <a:pt x="880" y="284"/>
                </a:lnTo>
                <a:lnTo>
                  <a:pt x="890" y="248"/>
                </a:lnTo>
                <a:lnTo>
                  <a:pt x="900" y="212"/>
                </a:lnTo>
                <a:lnTo>
                  <a:pt x="912" y="180"/>
                </a:lnTo>
                <a:lnTo>
                  <a:pt x="922" y="148"/>
                </a:lnTo>
                <a:lnTo>
                  <a:pt x="932" y="120"/>
                </a:lnTo>
                <a:lnTo>
                  <a:pt x="942" y="94"/>
                </a:lnTo>
                <a:lnTo>
                  <a:pt x="952" y="72"/>
                </a:lnTo>
                <a:lnTo>
                  <a:pt x="962" y="52"/>
                </a:lnTo>
                <a:lnTo>
                  <a:pt x="972" y="36"/>
                </a:lnTo>
                <a:lnTo>
                  <a:pt x="982" y="22"/>
                </a:lnTo>
                <a:lnTo>
                  <a:pt x="992" y="12"/>
                </a:lnTo>
                <a:lnTo>
                  <a:pt x="1002" y="4"/>
                </a:lnTo>
                <a:lnTo>
                  <a:pt x="1012" y="0"/>
                </a:lnTo>
                <a:lnTo>
                  <a:pt x="1022" y="0"/>
                </a:lnTo>
                <a:lnTo>
                  <a:pt x="1032" y="4"/>
                </a:lnTo>
                <a:lnTo>
                  <a:pt x="1042" y="12"/>
                </a:lnTo>
                <a:lnTo>
                  <a:pt x="1052" y="22"/>
                </a:lnTo>
                <a:lnTo>
                  <a:pt x="1064" y="36"/>
                </a:lnTo>
                <a:lnTo>
                  <a:pt x="1074" y="52"/>
                </a:lnTo>
                <a:lnTo>
                  <a:pt x="1084" y="72"/>
                </a:lnTo>
                <a:lnTo>
                  <a:pt x="1094" y="94"/>
                </a:lnTo>
                <a:lnTo>
                  <a:pt x="1104" y="120"/>
                </a:lnTo>
                <a:lnTo>
                  <a:pt x="1114" y="148"/>
                </a:lnTo>
                <a:lnTo>
                  <a:pt x="1124" y="180"/>
                </a:lnTo>
                <a:lnTo>
                  <a:pt x="1134" y="212"/>
                </a:lnTo>
                <a:lnTo>
                  <a:pt x="1144" y="248"/>
                </a:lnTo>
                <a:lnTo>
                  <a:pt x="1154" y="284"/>
                </a:lnTo>
                <a:lnTo>
                  <a:pt x="1164" y="322"/>
                </a:lnTo>
                <a:lnTo>
                  <a:pt x="1174" y="362"/>
                </a:lnTo>
                <a:lnTo>
                  <a:pt x="1184" y="402"/>
                </a:lnTo>
                <a:lnTo>
                  <a:pt x="1194" y="444"/>
                </a:lnTo>
                <a:lnTo>
                  <a:pt x="1206" y="486"/>
                </a:lnTo>
                <a:lnTo>
                  <a:pt x="1214" y="528"/>
                </a:lnTo>
                <a:lnTo>
                  <a:pt x="1226" y="570"/>
                </a:lnTo>
                <a:lnTo>
                  <a:pt x="1236" y="612"/>
                </a:lnTo>
                <a:lnTo>
                  <a:pt x="1246" y="654"/>
                </a:lnTo>
                <a:lnTo>
                  <a:pt x="1256" y="696"/>
                </a:lnTo>
                <a:lnTo>
                  <a:pt x="1266" y="736"/>
                </a:lnTo>
                <a:lnTo>
                  <a:pt x="1276" y="776"/>
                </a:lnTo>
                <a:lnTo>
                  <a:pt x="1286" y="816"/>
                </a:lnTo>
                <a:lnTo>
                  <a:pt x="1296" y="854"/>
                </a:lnTo>
                <a:lnTo>
                  <a:pt x="1306" y="890"/>
                </a:lnTo>
                <a:lnTo>
                  <a:pt x="1316" y="926"/>
                </a:lnTo>
                <a:lnTo>
                  <a:pt x="1326" y="960"/>
                </a:lnTo>
                <a:lnTo>
                  <a:pt x="1336" y="994"/>
                </a:lnTo>
                <a:lnTo>
                  <a:pt x="1346" y="1024"/>
                </a:lnTo>
                <a:lnTo>
                  <a:pt x="1356" y="1054"/>
                </a:lnTo>
                <a:lnTo>
                  <a:pt x="1366" y="1082"/>
                </a:lnTo>
                <a:lnTo>
                  <a:pt x="1378" y="1110"/>
                </a:lnTo>
                <a:lnTo>
                  <a:pt x="1388" y="1134"/>
                </a:lnTo>
                <a:lnTo>
                  <a:pt x="1398" y="1158"/>
                </a:lnTo>
                <a:lnTo>
                  <a:pt x="1408" y="1180"/>
                </a:lnTo>
                <a:lnTo>
                  <a:pt x="1418" y="1202"/>
                </a:lnTo>
                <a:lnTo>
                  <a:pt x="1428" y="1220"/>
                </a:lnTo>
                <a:lnTo>
                  <a:pt x="1438" y="1238"/>
                </a:lnTo>
                <a:lnTo>
                  <a:pt x="1448" y="1254"/>
                </a:lnTo>
                <a:lnTo>
                  <a:pt x="1458" y="1270"/>
                </a:lnTo>
                <a:lnTo>
                  <a:pt x="1468" y="1284"/>
                </a:lnTo>
                <a:lnTo>
                  <a:pt x="1478" y="1296"/>
                </a:lnTo>
                <a:lnTo>
                  <a:pt x="1488" y="1308"/>
                </a:lnTo>
                <a:lnTo>
                  <a:pt x="1498" y="1318"/>
                </a:lnTo>
                <a:lnTo>
                  <a:pt x="1508" y="1328"/>
                </a:lnTo>
                <a:lnTo>
                  <a:pt x="1520" y="1338"/>
                </a:lnTo>
                <a:lnTo>
                  <a:pt x="1530" y="1344"/>
                </a:lnTo>
                <a:lnTo>
                  <a:pt x="1540" y="1352"/>
                </a:lnTo>
                <a:lnTo>
                  <a:pt x="1550" y="1358"/>
                </a:lnTo>
                <a:lnTo>
                  <a:pt x="1560" y="1364"/>
                </a:lnTo>
                <a:lnTo>
                  <a:pt x="1570" y="1370"/>
                </a:lnTo>
                <a:lnTo>
                  <a:pt x="1580" y="1374"/>
                </a:lnTo>
                <a:lnTo>
                  <a:pt x="1590" y="1378"/>
                </a:lnTo>
                <a:lnTo>
                  <a:pt x="1600" y="1382"/>
                </a:lnTo>
                <a:lnTo>
                  <a:pt x="1610" y="1384"/>
                </a:lnTo>
                <a:lnTo>
                  <a:pt x="1620" y="1388"/>
                </a:lnTo>
                <a:lnTo>
                  <a:pt x="1630" y="1390"/>
                </a:lnTo>
                <a:lnTo>
                  <a:pt x="1640" y="1392"/>
                </a:lnTo>
                <a:lnTo>
                  <a:pt x="1650" y="1394"/>
                </a:lnTo>
                <a:lnTo>
                  <a:pt x="1660" y="1396"/>
                </a:lnTo>
                <a:lnTo>
                  <a:pt x="1672" y="1396"/>
                </a:lnTo>
                <a:lnTo>
                  <a:pt x="1682" y="1398"/>
                </a:lnTo>
                <a:lnTo>
                  <a:pt x="1692" y="1398"/>
                </a:lnTo>
                <a:lnTo>
                  <a:pt x="1702" y="1400"/>
                </a:lnTo>
                <a:lnTo>
                  <a:pt x="1712" y="1400"/>
                </a:lnTo>
                <a:lnTo>
                  <a:pt x="1722" y="1402"/>
                </a:lnTo>
                <a:lnTo>
                  <a:pt x="1732" y="1402"/>
                </a:lnTo>
                <a:lnTo>
                  <a:pt x="1742" y="1402"/>
                </a:lnTo>
                <a:lnTo>
                  <a:pt x="1752" y="1402"/>
                </a:lnTo>
                <a:lnTo>
                  <a:pt x="1762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4" y="1404"/>
                </a:lnTo>
                <a:lnTo>
                  <a:pt x="1844" y="1404"/>
                </a:lnTo>
                <a:lnTo>
                  <a:pt x="1854" y="1404"/>
                </a:lnTo>
                <a:lnTo>
                  <a:pt x="1864" y="1404"/>
                </a:lnTo>
                <a:lnTo>
                  <a:pt x="1874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6" y="1404"/>
                </a:lnTo>
                <a:lnTo>
                  <a:pt x="1996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35"/>
          <p:cNvSpPr>
            <a:spLocks noChangeShapeType="1"/>
          </p:cNvSpPr>
          <p:nvPr/>
        </p:nvSpPr>
        <p:spPr bwMode="auto">
          <a:xfrm flipV="1">
            <a:off x="2479675" y="1057615"/>
            <a:ext cx="1588" cy="2228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6"/>
          <p:cNvSpPr>
            <a:spLocks/>
          </p:cNvSpPr>
          <p:nvPr/>
        </p:nvSpPr>
        <p:spPr bwMode="auto">
          <a:xfrm>
            <a:off x="2479675" y="1057615"/>
            <a:ext cx="1593850" cy="2228850"/>
          </a:xfrm>
          <a:custGeom>
            <a:avLst/>
            <a:gdLst>
              <a:gd name="T0" fmla="*/ 0 w 1004"/>
              <a:gd name="T1" fmla="*/ 0 h 1404"/>
              <a:gd name="T2" fmla="*/ 20 w 1004"/>
              <a:gd name="T3" fmla="*/ 12 h 1404"/>
              <a:gd name="T4" fmla="*/ 42 w 1004"/>
              <a:gd name="T5" fmla="*/ 36 h 1404"/>
              <a:gd name="T6" fmla="*/ 62 w 1004"/>
              <a:gd name="T7" fmla="*/ 72 h 1404"/>
              <a:gd name="T8" fmla="*/ 82 w 1004"/>
              <a:gd name="T9" fmla="*/ 120 h 1404"/>
              <a:gd name="T10" fmla="*/ 102 w 1004"/>
              <a:gd name="T11" fmla="*/ 180 h 1404"/>
              <a:gd name="T12" fmla="*/ 122 w 1004"/>
              <a:gd name="T13" fmla="*/ 248 h 1404"/>
              <a:gd name="T14" fmla="*/ 142 w 1004"/>
              <a:gd name="T15" fmla="*/ 322 h 1404"/>
              <a:gd name="T16" fmla="*/ 162 w 1004"/>
              <a:gd name="T17" fmla="*/ 402 h 1404"/>
              <a:gd name="T18" fmla="*/ 184 w 1004"/>
              <a:gd name="T19" fmla="*/ 486 h 1404"/>
              <a:gd name="T20" fmla="*/ 204 w 1004"/>
              <a:gd name="T21" fmla="*/ 570 h 1404"/>
              <a:gd name="T22" fmla="*/ 224 w 1004"/>
              <a:gd name="T23" fmla="*/ 654 h 1404"/>
              <a:gd name="T24" fmla="*/ 244 w 1004"/>
              <a:gd name="T25" fmla="*/ 736 h 1404"/>
              <a:gd name="T26" fmla="*/ 264 w 1004"/>
              <a:gd name="T27" fmla="*/ 816 h 1404"/>
              <a:gd name="T28" fmla="*/ 284 w 1004"/>
              <a:gd name="T29" fmla="*/ 890 h 1404"/>
              <a:gd name="T30" fmla="*/ 304 w 1004"/>
              <a:gd name="T31" fmla="*/ 960 h 1404"/>
              <a:gd name="T32" fmla="*/ 324 w 1004"/>
              <a:gd name="T33" fmla="*/ 1024 h 1404"/>
              <a:gd name="T34" fmla="*/ 344 w 1004"/>
              <a:gd name="T35" fmla="*/ 1082 h 1404"/>
              <a:gd name="T36" fmla="*/ 366 w 1004"/>
              <a:gd name="T37" fmla="*/ 1134 h 1404"/>
              <a:gd name="T38" fmla="*/ 386 w 1004"/>
              <a:gd name="T39" fmla="*/ 1180 h 1404"/>
              <a:gd name="T40" fmla="*/ 406 w 1004"/>
              <a:gd name="T41" fmla="*/ 1220 h 1404"/>
              <a:gd name="T42" fmla="*/ 426 w 1004"/>
              <a:gd name="T43" fmla="*/ 1254 h 1404"/>
              <a:gd name="T44" fmla="*/ 446 w 1004"/>
              <a:gd name="T45" fmla="*/ 1284 h 1404"/>
              <a:gd name="T46" fmla="*/ 466 w 1004"/>
              <a:gd name="T47" fmla="*/ 1308 h 1404"/>
              <a:gd name="T48" fmla="*/ 486 w 1004"/>
              <a:gd name="T49" fmla="*/ 1328 h 1404"/>
              <a:gd name="T50" fmla="*/ 508 w 1004"/>
              <a:gd name="T51" fmla="*/ 1344 h 1404"/>
              <a:gd name="T52" fmla="*/ 528 w 1004"/>
              <a:gd name="T53" fmla="*/ 1358 h 1404"/>
              <a:gd name="T54" fmla="*/ 548 w 1004"/>
              <a:gd name="T55" fmla="*/ 1370 h 1404"/>
              <a:gd name="T56" fmla="*/ 568 w 1004"/>
              <a:gd name="T57" fmla="*/ 1378 h 1404"/>
              <a:gd name="T58" fmla="*/ 588 w 1004"/>
              <a:gd name="T59" fmla="*/ 1384 h 1404"/>
              <a:gd name="T60" fmla="*/ 608 w 1004"/>
              <a:gd name="T61" fmla="*/ 1390 h 1404"/>
              <a:gd name="T62" fmla="*/ 628 w 1004"/>
              <a:gd name="T63" fmla="*/ 1394 h 1404"/>
              <a:gd name="T64" fmla="*/ 650 w 1004"/>
              <a:gd name="T65" fmla="*/ 1396 h 1404"/>
              <a:gd name="T66" fmla="*/ 670 w 1004"/>
              <a:gd name="T67" fmla="*/ 1398 h 1404"/>
              <a:gd name="T68" fmla="*/ 690 w 1004"/>
              <a:gd name="T69" fmla="*/ 1400 h 1404"/>
              <a:gd name="T70" fmla="*/ 710 w 1004"/>
              <a:gd name="T71" fmla="*/ 1402 h 1404"/>
              <a:gd name="T72" fmla="*/ 730 w 1004"/>
              <a:gd name="T73" fmla="*/ 1402 h 1404"/>
              <a:gd name="T74" fmla="*/ 750 w 1004"/>
              <a:gd name="T75" fmla="*/ 1404 h 1404"/>
              <a:gd name="T76" fmla="*/ 770 w 1004"/>
              <a:gd name="T77" fmla="*/ 1404 h 1404"/>
              <a:gd name="T78" fmla="*/ 790 w 1004"/>
              <a:gd name="T79" fmla="*/ 1404 h 1404"/>
              <a:gd name="T80" fmla="*/ 812 w 1004"/>
              <a:gd name="T81" fmla="*/ 1404 h 1404"/>
              <a:gd name="T82" fmla="*/ 832 w 1004"/>
              <a:gd name="T83" fmla="*/ 1404 h 1404"/>
              <a:gd name="T84" fmla="*/ 852 w 1004"/>
              <a:gd name="T85" fmla="*/ 1404 h 1404"/>
              <a:gd name="T86" fmla="*/ 872 w 1004"/>
              <a:gd name="T87" fmla="*/ 1404 h 1404"/>
              <a:gd name="T88" fmla="*/ 892 w 1004"/>
              <a:gd name="T89" fmla="*/ 1404 h 1404"/>
              <a:gd name="T90" fmla="*/ 912 w 1004"/>
              <a:gd name="T91" fmla="*/ 1404 h 1404"/>
              <a:gd name="T92" fmla="*/ 932 w 1004"/>
              <a:gd name="T93" fmla="*/ 1404 h 1404"/>
              <a:gd name="T94" fmla="*/ 952 w 1004"/>
              <a:gd name="T95" fmla="*/ 1404 h 1404"/>
              <a:gd name="T96" fmla="*/ 974 w 1004"/>
              <a:gd name="T97" fmla="*/ 1404 h 1404"/>
              <a:gd name="T98" fmla="*/ 994 w 1004"/>
              <a:gd name="T99" fmla="*/ 1404 h 1404"/>
              <a:gd name="T100" fmla="*/ 0 w 1004"/>
              <a:gd name="T101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4" h="1404">
                <a:moveTo>
                  <a:pt x="0" y="1404"/>
                </a:moveTo>
                <a:lnTo>
                  <a:pt x="0" y="0"/>
                </a:lnTo>
                <a:lnTo>
                  <a:pt x="10" y="4"/>
                </a:lnTo>
                <a:lnTo>
                  <a:pt x="20" y="12"/>
                </a:lnTo>
                <a:lnTo>
                  <a:pt x="30" y="22"/>
                </a:lnTo>
                <a:lnTo>
                  <a:pt x="42" y="36"/>
                </a:lnTo>
                <a:lnTo>
                  <a:pt x="52" y="52"/>
                </a:lnTo>
                <a:lnTo>
                  <a:pt x="62" y="72"/>
                </a:lnTo>
                <a:lnTo>
                  <a:pt x="72" y="94"/>
                </a:lnTo>
                <a:lnTo>
                  <a:pt x="82" y="120"/>
                </a:lnTo>
                <a:lnTo>
                  <a:pt x="92" y="148"/>
                </a:lnTo>
                <a:lnTo>
                  <a:pt x="102" y="180"/>
                </a:lnTo>
                <a:lnTo>
                  <a:pt x="112" y="212"/>
                </a:lnTo>
                <a:lnTo>
                  <a:pt x="122" y="248"/>
                </a:lnTo>
                <a:lnTo>
                  <a:pt x="132" y="284"/>
                </a:lnTo>
                <a:lnTo>
                  <a:pt x="142" y="322"/>
                </a:lnTo>
                <a:lnTo>
                  <a:pt x="152" y="362"/>
                </a:lnTo>
                <a:lnTo>
                  <a:pt x="162" y="402"/>
                </a:lnTo>
                <a:lnTo>
                  <a:pt x="172" y="444"/>
                </a:lnTo>
                <a:lnTo>
                  <a:pt x="184" y="486"/>
                </a:lnTo>
                <a:lnTo>
                  <a:pt x="192" y="528"/>
                </a:lnTo>
                <a:lnTo>
                  <a:pt x="204" y="570"/>
                </a:lnTo>
                <a:lnTo>
                  <a:pt x="214" y="612"/>
                </a:lnTo>
                <a:lnTo>
                  <a:pt x="224" y="654"/>
                </a:lnTo>
                <a:lnTo>
                  <a:pt x="234" y="696"/>
                </a:lnTo>
                <a:lnTo>
                  <a:pt x="244" y="736"/>
                </a:lnTo>
                <a:lnTo>
                  <a:pt x="254" y="776"/>
                </a:lnTo>
                <a:lnTo>
                  <a:pt x="264" y="816"/>
                </a:lnTo>
                <a:lnTo>
                  <a:pt x="274" y="854"/>
                </a:lnTo>
                <a:lnTo>
                  <a:pt x="284" y="890"/>
                </a:lnTo>
                <a:lnTo>
                  <a:pt x="294" y="926"/>
                </a:lnTo>
                <a:lnTo>
                  <a:pt x="304" y="960"/>
                </a:lnTo>
                <a:lnTo>
                  <a:pt x="314" y="994"/>
                </a:lnTo>
                <a:lnTo>
                  <a:pt x="324" y="1024"/>
                </a:lnTo>
                <a:lnTo>
                  <a:pt x="334" y="1054"/>
                </a:lnTo>
                <a:lnTo>
                  <a:pt x="344" y="1082"/>
                </a:lnTo>
                <a:lnTo>
                  <a:pt x="356" y="1110"/>
                </a:lnTo>
                <a:lnTo>
                  <a:pt x="366" y="1134"/>
                </a:lnTo>
                <a:lnTo>
                  <a:pt x="376" y="1158"/>
                </a:lnTo>
                <a:lnTo>
                  <a:pt x="386" y="1180"/>
                </a:lnTo>
                <a:lnTo>
                  <a:pt x="396" y="1202"/>
                </a:lnTo>
                <a:lnTo>
                  <a:pt x="406" y="1220"/>
                </a:lnTo>
                <a:lnTo>
                  <a:pt x="416" y="1238"/>
                </a:lnTo>
                <a:lnTo>
                  <a:pt x="426" y="1254"/>
                </a:lnTo>
                <a:lnTo>
                  <a:pt x="436" y="1270"/>
                </a:lnTo>
                <a:lnTo>
                  <a:pt x="446" y="1284"/>
                </a:lnTo>
                <a:lnTo>
                  <a:pt x="456" y="1296"/>
                </a:lnTo>
                <a:lnTo>
                  <a:pt x="466" y="1308"/>
                </a:lnTo>
                <a:lnTo>
                  <a:pt x="476" y="1318"/>
                </a:lnTo>
                <a:lnTo>
                  <a:pt x="486" y="1328"/>
                </a:lnTo>
                <a:lnTo>
                  <a:pt x="498" y="1338"/>
                </a:lnTo>
                <a:lnTo>
                  <a:pt x="508" y="1344"/>
                </a:lnTo>
                <a:lnTo>
                  <a:pt x="518" y="1352"/>
                </a:lnTo>
                <a:lnTo>
                  <a:pt x="528" y="1358"/>
                </a:lnTo>
                <a:lnTo>
                  <a:pt x="538" y="1364"/>
                </a:lnTo>
                <a:lnTo>
                  <a:pt x="548" y="1370"/>
                </a:lnTo>
                <a:lnTo>
                  <a:pt x="558" y="1374"/>
                </a:lnTo>
                <a:lnTo>
                  <a:pt x="568" y="1378"/>
                </a:lnTo>
                <a:lnTo>
                  <a:pt x="578" y="1382"/>
                </a:lnTo>
                <a:lnTo>
                  <a:pt x="588" y="1384"/>
                </a:lnTo>
                <a:lnTo>
                  <a:pt x="598" y="1388"/>
                </a:lnTo>
                <a:lnTo>
                  <a:pt x="608" y="1390"/>
                </a:lnTo>
                <a:lnTo>
                  <a:pt x="618" y="1392"/>
                </a:lnTo>
                <a:lnTo>
                  <a:pt x="628" y="1394"/>
                </a:lnTo>
                <a:lnTo>
                  <a:pt x="638" y="1396"/>
                </a:lnTo>
                <a:lnTo>
                  <a:pt x="650" y="1396"/>
                </a:lnTo>
                <a:lnTo>
                  <a:pt x="660" y="1398"/>
                </a:lnTo>
                <a:lnTo>
                  <a:pt x="670" y="1398"/>
                </a:lnTo>
                <a:lnTo>
                  <a:pt x="680" y="1400"/>
                </a:lnTo>
                <a:lnTo>
                  <a:pt x="690" y="1400"/>
                </a:lnTo>
                <a:lnTo>
                  <a:pt x="700" y="1402"/>
                </a:lnTo>
                <a:lnTo>
                  <a:pt x="710" y="1402"/>
                </a:lnTo>
                <a:lnTo>
                  <a:pt x="720" y="1402"/>
                </a:lnTo>
                <a:lnTo>
                  <a:pt x="730" y="1402"/>
                </a:lnTo>
                <a:lnTo>
                  <a:pt x="740" y="1404"/>
                </a:lnTo>
                <a:lnTo>
                  <a:pt x="750" y="1404"/>
                </a:lnTo>
                <a:lnTo>
                  <a:pt x="760" y="1404"/>
                </a:lnTo>
                <a:lnTo>
                  <a:pt x="770" y="1404"/>
                </a:lnTo>
                <a:lnTo>
                  <a:pt x="780" y="1404"/>
                </a:lnTo>
                <a:lnTo>
                  <a:pt x="790" y="1404"/>
                </a:lnTo>
                <a:lnTo>
                  <a:pt x="800" y="1404"/>
                </a:lnTo>
                <a:lnTo>
                  <a:pt x="812" y="1404"/>
                </a:lnTo>
                <a:lnTo>
                  <a:pt x="822" y="1404"/>
                </a:lnTo>
                <a:lnTo>
                  <a:pt x="832" y="1404"/>
                </a:lnTo>
                <a:lnTo>
                  <a:pt x="842" y="1404"/>
                </a:lnTo>
                <a:lnTo>
                  <a:pt x="852" y="1404"/>
                </a:lnTo>
                <a:lnTo>
                  <a:pt x="862" y="1404"/>
                </a:lnTo>
                <a:lnTo>
                  <a:pt x="872" y="1404"/>
                </a:lnTo>
                <a:lnTo>
                  <a:pt x="882" y="1404"/>
                </a:lnTo>
                <a:lnTo>
                  <a:pt x="892" y="1404"/>
                </a:lnTo>
                <a:lnTo>
                  <a:pt x="902" y="1404"/>
                </a:lnTo>
                <a:lnTo>
                  <a:pt x="912" y="1404"/>
                </a:lnTo>
                <a:lnTo>
                  <a:pt x="922" y="1404"/>
                </a:lnTo>
                <a:lnTo>
                  <a:pt x="932" y="1404"/>
                </a:lnTo>
                <a:lnTo>
                  <a:pt x="942" y="1404"/>
                </a:lnTo>
                <a:lnTo>
                  <a:pt x="952" y="1404"/>
                </a:lnTo>
                <a:lnTo>
                  <a:pt x="964" y="1404"/>
                </a:lnTo>
                <a:lnTo>
                  <a:pt x="974" y="1404"/>
                </a:lnTo>
                <a:lnTo>
                  <a:pt x="984" y="1404"/>
                </a:lnTo>
                <a:lnTo>
                  <a:pt x="994" y="1404"/>
                </a:lnTo>
                <a:lnTo>
                  <a:pt x="1004" y="1404"/>
                </a:lnTo>
                <a:lnTo>
                  <a:pt x="0" y="1404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137"/>
          <p:cNvSpPr>
            <a:spLocks noChangeShapeType="1"/>
          </p:cNvSpPr>
          <p:nvPr/>
        </p:nvSpPr>
        <p:spPr bwMode="auto">
          <a:xfrm>
            <a:off x="533400" y="6486865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138"/>
          <p:cNvSpPr>
            <a:spLocks/>
          </p:cNvSpPr>
          <p:nvPr/>
        </p:nvSpPr>
        <p:spPr bwMode="auto">
          <a:xfrm>
            <a:off x="857250" y="4258015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0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2 w 2026"/>
              <a:gd name="T11" fmla="*/ 1404 h 1404"/>
              <a:gd name="T12" fmla="*/ 272 w 2026"/>
              <a:gd name="T13" fmla="*/ 1404 h 1404"/>
              <a:gd name="T14" fmla="*/ 314 w 2026"/>
              <a:gd name="T15" fmla="*/ 1404 h 1404"/>
              <a:gd name="T16" fmla="*/ 354 w 2026"/>
              <a:gd name="T17" fmla="*/ 1404 h 1404"/>
              <a:gd name="T18" fmla="*/ 394 w 2026"/>
              <a:gd name="T19" fmla="*/ 1404 h 1404"/>
              <a:gd name="T20" fmla="*/ 434 w 2026"/>
              <a:gd name="T21" fmla="*/ 1404 h 1404"/>
              <a:gd name="T22" fmla="*/ 476 w 2026"/>
              <a:gd name="T23" fmla="*/ 1404 h 1404"/>
              <a:gd name="T24" fmla="*/ 516 w 2026"/>
              <a:gd name="T25" fmla="*/ 1404 h 1404"/>
              <a:gd name="T26" fmla="*/ 556 w 2026"/>
              <a:gd name="T27" fmla="*/ 1404 h 1404"/>
              <a:gd name="T28" fmla="*/ 598 w 2026"/>
              <a:gd name="T29" fmla="*/ 1402 h 1404"/>
              <a:gd name="T30" fmla="*/ 638 w 2026"/>
              <a:gd name="T31" fmla="*/ 1400 h 1404"/>
              <a:gd name="T32" fmla="*/ 678 w 2026"/>
              <a:gd name="T33" fmla="*/ 1396 h 1404"/>
              <a:gd name="T34" fmla="*/ 718 w 2026"/>
              <a:gd name="T35" fmla="*/ 1388 h 1404"/>
              <a:gd name="T36" fmla="*/ 760 w 2026"/>
              <a:gd name="T37" fmla="*/ 1374 h 1404"/>
              <a:gd name="T38" fmla="*/ 800 w 2026"/>
              <a:gd name="T39" fmla="*/ 1354 h 1404"/>
              <a:gd name="T40" fmla="*/ 840 w 2026"/>
              <a:gd name="T41" fmla="*/ 1320 h 1404"/>
              <a:gd name="T42" fmla="*/ 880 w 2026"/>
              <a:gd name="T43" fmla="*/ 1272 h 1404"/>
              <a:gd name="T44" fmla="*/ 922 w 2026"/>
              <a:gd name="T45" fmla="*/ 1204 h 1404"/>
              <a:gd name="T46" fmla="*/ 962 w 2026"/>
              <a:gd name="T47" fmla="*/ 1114 h 1404"/>
              <a:gd name="T48" fmla="*/ 1002 w 2026"/>
              <a:gd name="T49" fmla="*/ 998 h 1404"/>
              <a:gd name="T50" fmla="*/ 1042 w 2026"/>
              <a:gd name="T51" fmla="*/ 860 h 1404"/>
              <a:gd name="T52" fmla="*/ 1084 w 2026"/>
              <a:gd name="T53" fmla="*/ 702 h 1404"/>
              <a:gd name="T54" fmla="*/ 1124 w 2026"/>
              <a:gd name="T55" fmla="*/ 534 h 1404"/>
              <a:gd name="T56" fmla="*/ 1164 w 2026"/>
              <a:gd name="T57" fmla="*/ 368 h 1404"/>
              <a:gd name="T58" fmla="*/ 1206 w 2026"/>
              <a:gd name="T59" fmla="*/ 218 h 1404"/>
              <a:gd name="T60" fmla="*/ 1246 w 2026"/>
              <a:gd name="T61" fmla="*/ 98 h 1404"/>
              <a:gd name="T62" fmla="*/ 1286 w 2026"/>
              <a:gd name="T63" fmla="*/ 22 h 1404"/>
              <a:gd name="T64" fmla="*/ 1326 w 2026"/>
              <a:gd name="T65" fmla="*/ 0 h 1404"/>
              <a:gd name="T66" fmla="*/ 1366 w 2026"/>
              <a:gd name="T67" fmla="*/ 32 h 1404"/>
              <a:gd name="T68" fmla="*/ 1408 w 2026"/>
              <a:gd name="T69" fmla="*/ 116 h 1404"/>
              <a:gd name="T70" fmla="*/ 1448 w 2026"/>
              <a:gd name="T71" fmla="*/ 242 h 1404"/>
              <a:gd name="T72" fmla="*/ 1488 w 2026"/>
              <a:gd name="T73" fmla="*/ 396 h 1404"/>
              <a:gd name="T74" fmla="*/ 1530 w 2026"/>
              <a:gd name="T75" fmla="*/ 564 h 1404"/>
              <a:gd name="T76" fmla="*/ 1570 w 2026"/>
              <a:gd name="T77" fmla="*/ 730 h 1404"/>
              <a:gd name="T78" fmla="*/ 1610 w 2026"/>
              <a:gd name="T79" fmla="*/ 886 h 1404"/>
              <a:gd name="T80" fmla="*/ 1650 w 2026"/>
              <a:gd name="T81" fmla="*/ 1020 h 1404"/>
              <a:gd name="T82" fmla="*/ 1692 w 2026"/>
              <a:gd name="T83" fmla="*/ 1132 h 1404"/>
              <a:gd name="T84" fmla="*/ 1732 w 2026"/>
              <a:gd name="T85" fmla="*/ 1218 h 1404"/>
              <a:gd name="T86" fmla="*/ 1772 w 2026"/>
              <a:gd name="T87" fmla="*/ 1282 h 1404"/>
              <a:gd name="T88" fmla="*/ 1812 w 2026"/>
              <a:gd name="T89" fmla="*/ 1328 h 1404"/>
              <a:gd name="T90" fmla="*/ 1854 w 2026"/>
              <a:gd name="T91" fmla="*/ 1358 h 1404"/>
              <a:gd name="T92" fmla="*/ 1894 w 2026"/>
              <a:gd name="T93" fmla="*/ 1378 h 1404"/>
              <a:gd name="T94" fmla="*/ 1934 w 2026"/>
              <a:gd name="T95" fmla="*/ 1390 h 1404"/>
              <a:gd name="T96" fmla="*/ 1974 w 2026"/>
              <a:gd name="T97" fmla="*/ 1396 h 1404"/>
              <a:gd name="T98" fmla="*/ 2016 w 2026"/>
              <a:gd name="T99" fmla="*/ 1400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0" y="1404"/>
                </a:lnTo>
                <a:lnTo>
                  <a:pt x="110" y="1404"/>
                </a:lnTo>
                <a:lnTo>
                  <a:pt x="120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2" y="1404"/>
                </a:lnTo>
                <a:lnTo>
                  <a:pt x="222" y="1404"/>
                </a:lnTo>
                <a:lnTo>
                  <a:pt x="232" y="1404"/>
                </a:lnTo>
                <a:lnTo>
                  <a:pt x="242" y="1404"/>
                </a:lnTo>
                <a:lnTo>
                  <a:pt x="252" y="1404"/>
                </a:lnTo>
                <a:lnTo>
                  <a:pt x="262" y="1404"/>
                </a:lnTo>
                <a:lnTo>
                  <a:pt x="272" y="1404"/>
                </a:lnTo>
                <a:lnTo>
                  <a:pt x="282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4" y="1404"/>
                </a:lnTo>
                <a:lnTo>
                  <a:pt x="334" y="1404"/>
                </a:lnTo>
                <a:lnTo>
                  <a:pt x="344" y="1404"/>
                </a:lnTo>
                <a:lnTo>
                  <a:pt x="354" y="1404"/>
                </a:lnTo>
                <a:lnTo>
                  <a:pt x="364" y="1404"/>
                </a:lnTo>
                <a:lnTo>
                  <a:pt x="374" y="1404"/>
                </a:lnTo>
                <a:lnTo>
                  <a:pt x="384" y="1404"/>
                </a:lnTo>
                <a:lnTo>
                  <a:pt x="394" y="1404"/>
                </a:lnTo>
                <a:lnTo>
                  <a:pt x="404" y="1404"/>
                </a:lnTo>
                <a:lnTo>
                  <a:pt x="414" y="1404"/>
                </a:lnTo>
                <a:lnTo>
                  <a:pt x="424" y="1404"/>
                </a:lnTo>
                <a:lnTo>
                  <a:pt x="434" y="1404"/>
                </a:lnTo>
                <a:lnTo>
                  <a:pt x="446" y="1404"/>
                </a:lnTo>
                <a:lnTo>
                  <a:pt x="456" y="1404"/>
                </a:lnTo>
                <a:lnTo>
                  <a:pt x="466" y="1404"/>
                </a:lnTo>
                <a:lnTo>
                  <a:pt x="476" y="1404"/>
                </a:lnTo>
                <a:lnTo>
                  <a:pt x="486" y="1404"/>
                </a:lnTo>
                <a:lnTo>
                  <a:pt x="496" y="1404"/>
                </a:lnTo>
                <a:lnTo>
                  <a:pt x="506" y="1404"/>
                </a:lnTo>
                <a:lnTo>
                  <a:pt x="516" y="1404"/>
                </a:lnTo>
                <a:lnTo>
                  <a:pt x="526" y="1404"/>
                </a:lnTo>
                <a:lnTo>
                  <a:pt x="536" y="1404"/>
                </a:lnTo>
                <a:lnTo>
                  <a:pt x="546" y="1404"/>
                </a:lnTo>
                <a:lnTo>
                  <a:pt x="556" y="1404"/>
                </a:lnTo>
                <a:lnTo>
                  <a:pt x="566" y="1404"/>
                </a:lnTo>
                <a:lnTo>
                  <a:pt x="576" y="1404"/>
                </a:lnTo>
                <a:lnTo>
                  <a:pt x="586" y="1402"/>
                </a:lnTo>
                <a:lnTo>
                  <a:pt x="598" y="1402"/>
                </a:lnTo>
                <a:lnTo>
                  <a:pt x="608" y="1402"/>
                </a:lnTo>
                <a:lnTo>
                  <a:pt x="618" y="1402"/>
                </a:lnTo>
                <a:lnTo>
                  <a:pt x="628" y="1400"/>
                </a:lnTo>
                <a:lnTo>
                  <a:pt x="638" y="1400"/>
                </a:lnTo>
                <a:lnTo>
                  <a:pt x="648" y="1400"/>
                </a:lnTo>
                <a:lnTo>
                  <a:pt x="658" y="1398"/>
                </a:lnTo>
                <a:lnTo>
                  <a:pt x="668" y="1396"/>
                </a:lnTo>
                <a:lnTo>
                  <a:pt x="678" y="1396"/>
                </a:lnTo>
                <a:lnTo>
                  <a:pt x="688" y="1394"/>
                </a:lnTo>
                <a:lnTo>
                  <a:pt x="698" y="1392"/>
                </a:lnTo>
                <a:lnTo>
                  <a:pt x="708" y="1390"/>
                </a:lnTo>
                <a:lnTo>
                  <a:pt x="718" y="1388"/>
                </a:lnTo>
                <a:lnTo>
                  <a:pt x="728" y="1384"/>
                </a:lnTo>
                <a:lnTo>
                  <a:pt x="738" y="1382"/>
                </a:lnTo>
                <a:lnTo>
                  <a:pt x="748" y="1378"/>
                </a:lnTo>
                <a:lnTo>
                  <a:pt x="760" y="1374"/>
                </a:lnTo>
                <a:lnTo>
                  <a:pt x="770" y="1370"/>
                </a:lnTo>
                <a:lnTo>
                  <a:pt x="780" y="1364"/>
                </a:lnTo>
                <a:lnTo>
                  <a:pt x="790" y="1360"/>
                </a:lnTo>
                <a:lnTo>
                  <a:pt x="800" y="1354"/>
                </a:lnTo>
                <a:lnTo>
                  <a:pt x="810" y="1346"/>
                </a:lnTo>
                <a:lnTo>
                  <a:pt x="820" y="1338"/>
                </a:lnTo>
                <a:lnTo>
                  <a:pt x="830" y="1330"/>
                </a:lnTo>
                <a:lnTo>
                  <a:pt x="840" y="1320"/>
                </a:lnTo>
                <a:lnTo>
                  <a:pt x="850" y="1310"/>
                </a:lnTo>
                <a:lnTo>
                  <a:pt x="860" y="1298"/>
                </a:lnTo>
                <a:lnTo>
                  <a:pt x="870" y="1286"/>
                </a:lnTo>
                <a:lnTo>
                  <a:pt x="880" y="1272"/>
                </a:lnTo>
                <a:lnTo>
                  <a:pt x="890" y="1256"/>
                </a:lnTo>
                <a:lnTo>
                  <a:pt x="900" y="1240"/>
                </a:lnTo>
                <a:lnTo>
                  <a:pt x="912" y="1222"/>
                </a:lnTo>
                <a:lnTo>
                  <a:pt x="922" y="1204"/>
                </a:lnTo>
                <a:lnTo>
                  <a:pt x="932" y="1184"/>
                </a:lnTo>
                <a:lnTo>
                  <a:pt x="942" y="1162"/>
                </a:lnTo>
                <a:lnTo>
                  <a:pt x="952" y="1138"/>
                </a:lnTo>
                <a:lnTo>
                  <a:pt x="962" y="1114"/>
                </a:lnTo>
                <a:lnTo>
                  <a:pt x="972" y="1086"/>
                </a:lnTo>
                <a:lnTo>
                  <a:pt x="982" y="1058"/>
                </a:lnTo>
                <a:lnTo>
                  <a:pt x="992" y="1030"/>
                </a:lnTo>
                <a:lnTo>
                  <a:pt x="1002" y="998"/>
                </a:lnTo>
                <a:lnTo>
                  <a:pt x="1012" y="966"/>
                </a:lnTo>
                <a:lnTo>
                  <a:pt x="1022" y="932"/>
                </a:lnTo>
                <a:lnTo>
                  <a:pt x="1032" y="896"/>
                </a:lnTo>
                <a:lnTo>
                  <a:pt x="1042" y="860"/>
                </a:lnTo>
                <a:lnTo>
                  <a:pt x="1052" y="822"/>
                </a:lnTo>
                <a:lnTo>
                  <a:pt x="1064" y="782"/>
                </a:lnTo>
                <a:lnTo>
                  <a:pt x="1074" y="742"/>
                </a:lnTo>
                <a:lnTo>
                  <a:pt x="1084" y="702"/>
                </a:lnTo>
                <a:lnTo>
                  <a:pt x="1094" y="660"/>
                </a:lnTo>
                <a:lnTo>
                  <a:pt x="1104" y="618"/>
                </a:lnTo>
                <a:lnTo>
                  <a:pt x="1114" y="576"/>
                </a:lnTo>
                <a:lnTo>
                  <a:pt x="1124" y="534"/>
                </a:lnTo>
                <a:lnTo>
                  <a:pt x="1134" y="492"/>
                </a:lnTo>
                <a:lnTo>
                  <a:pt x="1144" y="450"/>
                </a:lnTo>
                <a:lnTo>
                  <a:pt x="1154" y="408"/>
                </a:lnTo>
                <a:lnTo>
                  <a:pt x="1164" y="368"/>
                </a:lnTo>
                <a:lnTo>
                  <a:pt x="1174" y="328"/>
                </a:lnTo>
                <a:lnTo>
                  <a:pt x="1184" y="290"/>
                </a:lnTo>
                <a:lnTo>
                  <a:pt x="1194" y="252"/>
                </a:lnTo>
                <a:lnTo>
                  <a:pt x="1206" y="218"/>
                </a:lnTo>
                <a:lnTo>
                  <a:pt x="1214" y="184"/>
                </a:lnTo>
                <a:lnTo>
                  <a:pt x="1226" y="152"/>
                </a:lnTo>
                <a:lnTo>
                  <a:pt x="1236" y="124"/>
                </a:lnTo>
                <a:lnTo>
                  <a:pt x="1246" y="98"/>
                </a:lnTo>
                <a:lnTo>
                  <a:pt x="1256" y="74"/>
                </a:lnTo>
                <a:lnTo>
                  <a:pt x="1266" y="54"/>
                </a:lnTo>
                <a:lnTo>
                  <a:pt x="1276" y="36"/>
                </a:lnTo>
                <a:lnTo>
                  <a:pt x="1286" y="22"/>
                </a:lnTo>
                <a:lnTo>
                  <a:pt x="1296" y="12"/>
                </a:lnTo>
                <a:lnTo>
                  <a:pt x="1306" y="4"/>
                </a:lnTo>
                <a:lnTo>
                  <a:pt x="1316" y="0"/>
                </a:lnTo>
                <a:lnTo>
                  <a:pt x="1326" y="0"/>
                </a:lnTo>
                <a:lnTo>
                  <a:pt x="1336" y="4"/>
                </a:lnTo>
                <a:lnTo>
                  <a:pt x="1346" y="10"/>
                </a:lnTo>
                <a:lnTo>
                  <a:pt x="1356" y="20"/>
                </a:lnTo>
                <a:lnTo>
                  <a:pt x="1366" y="32"/>
                </a:lnTo>
                <a:lnTo>
                  <a:pt x="1378" y="48"/>
                </a:lnTo>
                <a:lnTo>
                  <a:pt x="1388" y="68"/>
                </a:lnTo>
                <a:lnTo>
                  <a:pt x="1398" y="90"/>
                </a:lnTo>
                <a:lnTo>
                  <a:pt x="1408" y="116"/>
                </a:lnTo>
                <a:lnTo>
                  <a:pt x="1418" y="144"/>
                </a:lnTo>
                <a:lnTo>
                  <a:pt x="1428" y="174"/>
                </a:lnTo>
                <a:lnTo>
                  <a:pt x="1438" y="208"/>
                </a:lnTo>
                <a:lnTo>
                  <a:pt x="1448" y="242"/>
                </a:lnTo>
                <a:lnTo>
                  <a:pt x="1458" y="278"/>
                </a:lnTo>
                <a:lnTo>
                  <a:pt x="1468" y="316"/>
                </a:lnTo>
                <a:lnTo>
                  <a:pt x="1478" y="356"/>
                </a:lnTo>
                <a:lnTo>
                  <a:pt x="1488" y="396"/>
                </a:lnTo>
                <a:lnTo>
                  <a:pt x="1498" y="436"/>
                </a:lnTo>
                <a:lnTo>
                  <a:pt x="1508" y="478"/>
                </a:lnTo>
                <a:lnTo>
                  <a:pt x="1520" y="520"/>
                </a:lnTo>
                <a:lnTo>
                  <a:pt x="1530" y="564"/>
                </a:lnTo>
                <a:lnTo>
                  <a:pt x="1540" y="606"/>
                </a:lnTo>
                <a:lnTo>
                  <a:pt x="1550" y="648"/>
                </a:lnTo>
                <a:lnTo>
                  <a:pt x="1560" y="690"/>
                </a:lnTo>
                <a:lnTo>
                  <a:pt x="1570" y="730"/>
                </a:lnTo>
                <a:lnTo>
                  <a:pt x="1580" y="770"/>
                </a:lnTo>
                <a:lnTo>
                  <a:pt x="1590" y="810"/>
                </a:lnTo>
                <a:lnTo>
                  <a:pt x="1600" y="848"/>
                </a:lnTo>
                <a:lnTo>
                  <a:pt x="1610" y="886"/>
                </a:lnTo>
                <a:lnTo>
                  <a:pt x="1620" y="922"/>
                </a:lnTo>
                <a:lnTo>
                  <a:pt x="1630" y="956"/>
                </a:lnTo>
                <a:lnTo>
                  <a:pt x="1640" y="988"/>
                </a:lnTo>
                <a:lnTo>
                  <a:pt x="1650" y="1020"/>
                </a:lnTo>
                <a:lnTo>
                  <a:pt x="1660" y="1050"/>
                </a:lnTo>
                <a:lnTo>
                  <a:pt x="1672" y="1078"/>
                </a:lnTo>
                <a:lnTo>
                  <a:pt x="1682" y="1106"/>
                </a:lnTo>
                <a:lnTo>
                  <a:pt x="1692" y="1132"/>
                </a:lnTo>
                <a:lnTo>
                  <a:pt x="1702" y="1154"/>
                </a:lnTo>
                <a:lnTo>
                  <a:pt x="1712" y="1178"/>
                </a:lnTo>
                <a:lnTo>
                  <a:pt x="1722" y="1198"/>
                </a:lnTo>
                <a:lnTo>
                  <a:pt x="1732" y="1218"/>
                </a:lnTo>
                <a:lnTo>
                  <a:pt x="1742" y="1236"/>
                </a:lnTo>
                <a:lnTo>
                  <a:pt x="1752" y="1252"/>
                </a:lnTo>
                <a:lnTo>
                  <a:pt x="1762" y="1268"/>
                </a:lnTo>
                <a:lnTo>
                  <a:pt x="1772" y="1282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8"/>
                </a:lnTo>
                <a:lnTo>
                  <a:pt x="1812" y="1328"/>
                </a:lnTo>
                <a:lnTo>
                  <a:pt x="1822" y="1336"/>
                </a:lnTo>
                <a:lnTo>
                  <a:pt x="1834" y="1344"/>
                </a:lnTo>
                <a:lnTo>
                  <a:pt x="1844" y="1352"/>
                </a:lnTo>
                <a:lnTo>
                  <a:pt x="1854" y="1358"/>
                </a:lnTo>
                <a:lnTo>
                  <a:pt x="1864" y="1364"/>
                </a:lnTo>
                <a:lnTo>
                  <a:pt x="1874" y="1368"/>
                </a:lnTo>
                <a:lnTo>
                  <a:pt x="1884" y="1374"/>
                </a:lnTo>
                <a:lnTo>
                  <a:pt x="1894" y="1378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6" y="1398"/>
                </a:lnTo>
                <a:lnTo>
                  <a:pt x="1996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Freeform 139"/>
          <p:cNvSpPr>
            <a:spLocks/>
          </p:cNvSpPr>
          <p:nvPr/>
        </p:nvSpPr>
        <p:spPr bwMode="auto">
          <a:xfrm>
            <a:off x="2479675" y="4258015"/>
            <a:ext cx="1593850" cy="2228850"/>
          </a:xfrm>
          <a:custGeom>
            <a:avLst/>
            <a:gdLst>
              <a:gd name="T0" fmla="*/ 0 w 1004"/>
              <a:gd name="T1" fmla="*/ 932 h 1404"/>
              <a:gd name="T2" fmla="*/ 20 w 1004"/>
              <a:gd name="T3" fmla="*/ 860 h 1404"/>
              <a:gd name="T4" fmla="*/ 42 w 1004"/>
              <a:gd name="T5" fmla="*/ 782 h 1404"/>
              <a:gd name="T6" fmla="*/ 62 w 1004"/>
              <a:gd name="T7" fmla="*/ 702 h 1404"/>
              <a:gd name="T8" fmla="*/ 82 w 1004"/>
              <a:gd name="T9" fmla="*/ 618 h 1404"/>
              <a:gd name="T10" fmla="*/ 102 w 1004"/>
              <a:gd name="T11" fmla="*/ 534 h 1404"/>
              <a:gd name="T12" fmla="*/ 122 w 1004"/>
              <a:gd name="T13" fmla="*/ 450 h 1404"/>
              <a:gd name="T14" fmla="*/ 142 w 1004"/>
              <a:gd name="T15" fmla="*/ 368 h 1404"/>
              <a:gd name="T16" fmla="*/ 162 w 1004"/>
              <a:gd name="T17" fmla="*/ 290 h 1404"/>
              <a:gd name="T18" fmla="*/ 184 w 1004"/>
              <a:gd name="T19" fmla="*/ 218 h 1404"/>
              <a:gd name="T20" fmla="*/ 204 w 1004"/>
              <a:gd name="T21" fmla="*/ 152 h 1404"/>
              <a:gd name="T22" fmla="*/ 224 w 1004"/>
              <a:gd name="T23" fmla="*/ 98 h 1404"/>
              <a:gd name="T24" fmla="*/ 244 w 1004"/>
              <a:gd name="T25" fmla="*/ 54 h 1404"/>
              <a:gd name="T26" fmla="*/ 264 w 1004"/>
              <a:gd name="T27" fmla="*/ 22 h 1404"/>
              <a:gd name="T28" fmla="*/ 284 w 1004"/>
              <a:gd name="T29" fmla="*/ 4 h 1404"/>
              <a:gd name="T30" fmla="*/ 304 w 1004"/>
              <a:gd name="T31" fmla="*/ 0 h 1404"/>
              <a:gd name="T32" fmla="*/ 324 w 1004"/>
              <a:gd name="T33" fmla="*/ 10 h 1404"/>
              <a:gd name="T34" fmla="*/ 344 w 1004"/>
              <a:gd name="T35" fmla="*/ 32 h 1404"/>
              <a:gd name="T36" fmla="*/ 366 w 1004"/>
              <a:gd name="T37" fmla="*/ 68 h 1404"/>
              <a:gd name="T38" fmla="*/ 386 w 1004"/>
              <a:gd name="T39" fmla="*/ 116 h 1404"/>
              <a:gd name="T40" fmla="*/ 406 w 1004"/>
              <a:gd name="T41" fmla="*/ 174 h 1404"/>
              <a:gd name="T42" fmla="*/ 426 w 1004"/>
              <a:gd name="T43" fmla="*/ 242 h 1404"/>
              <a:gd name="T44" fmla="*/ 446 w 1004"/>
              <a:gd name="T45" fmla="*/ 316 h 1404"/>
              <a:gd name="T46" fmla="*/ 466 w 1004"/>
              <a:gd name="T47" fmla="*/ 396 h 1404"/>
              <a:gd name="T48" fmla="*/ 486 w 1004"/>
              <a:gd name="T49" fmla="*/ 478 h 1404"/>
              <a:gd name="T50" fmla="*/ 508 w 1004"/>
              <a:gd name="T51" fmla="*/ 564 h 1404"/>
              <a:gd name="T52" fmla="*/ 528 w 1004"/>
              <a:gd name="T53" fmla="*/ 648 h 1404"/>
              <a:gd name="T54" fmla="*/ 548 w 1004"/>
              <a:gd name="T55" fmla="*/ 730 h 1404"/>
              <a:gd name="T56" fmla="*/ 568 w 1004"/>
              <a:gd name="T57" fmla="*/ 810 h 1404"/>
              <a:gd name="T58" fmla="*/ 588 w 1004"/>
              <a:gd name="T59" fmla="*/ 886 h 1404"/>
              <a:gd name="T60" fmla="*/ 608 w 1004"/>
              <a:gd name="T61" fmla="*/ 956 h 1404"/>
              <a:gd name="T62" fmla="*/ 628 w 1004"/>
              <a:gd name="T63" fmla="*/ 1020 h 1404"/>
              <a:gd name="T64" fmla="*/ 650 w 1004"/>
              <a:gd name="T65" fmla="*/ 1078 h 1404"/>
              <a:gd name="T66" fmla="*/ 670 w 1004"/>
              <a:gd name="T67" fmla="*/ 1132 h 1404"/>
              <a:gd name="T68" fmla="*/ 690 w 1004"/>
              <a:gd name="T69" fmla="*/ 1178 h 1404"/>
              <a:gd name="T70" fmla="*/ 710 w 1004"/>
              <a:gd name="T71" fmla="*/ 1218 h 1404"/>
              <a:gd name="T72" fmla="*/ 730 w 1004"/>
              <a:gd name="T73" fmla="*/ 1252 h 1404"/>
              <a:gd name="T74" fmla="*/ 750 w 1004"/>
              <a:gd name="T75" fmla="*/ 1282 h 1404"/>
              <a:gd name="T76" fmla="*/ 770 w 1004"/>
              <a:gd name="T77" fmla="*/ 1306 h 1404"/>
              <a:gd name="T78" fmla="*/ 790 w 1004"/>
              <a:gd name="T79" fmla="*/ 1328 h 1404"/>
              <a:gd name="T80" fmla="*/ 812 w 1004"/>
              <a:gd name="T81" fmla="*/ 1344 h 1404"/>
              <a:gd name="T82" fmla="*/ 832 w 1004"/>
              <a:gd name="T83" fmla="*/ 1358 h 1404"/>
              <a:gd name="T84" fmla="*/ 852 w 1004"/>
              <a:gd name="T85" fmla="*/ 1368 h 1404"/>
              <a:gd name="T86" fmla="*/ 872 w 1004"/>
              <a:gd name="T87" fmla="*/ 1378 h 1404"/>
              <a:gd name="T88" fmla="*/ 892 w 1004"/>
              <a:gd name="T89" fmla="*/ 1384 h 1404"/>
              <a:gd name="T90" fmla="*/ 912 w 1004"/>
              <a:gd name="T91" fmla="*/ 1390 h 1404"/>
              <a:gd name="T92" fmla="*/ 932 w 1004"/>
              <a:gd name="T93" fmla="*/ 1394 h 1404"/>
              <a:gd name="T94" fmla="*/ 952 w 1004"/>
              <a:gd name="T95" fmla="*/ 1396 h 1404"/>
              <a:gd name="T96" fmla="*/ 974 w 1004"/>
              <a:gd name="T97" fmla="*/ 1398 h 1404"/>
              <a:gd name="T98" fmla="*/ 994 w 1004"/>
              <a:gd name="T99" fmla="*/ 1400 h 1404"/>
              <a:gd name="T100" fmla="*/ 0 w 1004"/>
              <a:gd name="T101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4" h="1404">
                <a:moveTo>
                  <a:pt x="0" y="1404"/>
                </a:moveTo>
                <a:lnTo>
                  <a:pt x="0" y="932"/>
                </a:lnTo>
                <a:lnTo>
                  <a:pt x="10" y="896"/>
                </a:lnTo>
                <a:lnTo>
                  <a:pt x="20" y="860"/>
                </a:lnTo>
                <a:lnTo>
                  <a:pt x="30" y="822"/>
                </a:lnTo>
                <a:lnTo>
                  <a:pt x="42" y="782"/>
                </a:lnTo>
                <a:lnTo>
                  <a:pt x="52" y="742"/>
                </a:lnTo>
                <a:lnTo>
                  <a:pt x="62" y="702"/>
                </a:lnTo>
                <a:lnTo>
                  <a:pt x="72" y="660"/>
                </a:lnTo>
                <a:lnTo>
                  <a:pt x="82" y="618"/>
                </a:lnTo>
                <a:lnTo>
                  <a:pt x="92" y="576"/>
                </a:lnTo>
                <a:lnTo>
                  <a:pt x="102" y="534"/>
                </a:lnTo>
                <a:lnTo>
                  <a:pt x="112" y="492"/>
                </a:lnTo>
                <a:lnTo>
                  <a:pt x="122" y="450"/>
                </a:lnTo>
                <a:lnTo>
                  <a:pt x="132" y="408"/>
                </a:lnTo>
                <a:lnTo>
                  <a:pt x="142" y="368"/>
                </a:lnTo>
                <a:lnTo>
                  <a:pt x="152" y="328"/>
                </a:lnTo>
                <a:lnTo>
                  <a:pt x="162" y="290"/>
                </a:lnTo>
                <a:lnTo>
                  <a:pt x="172" y="252"/>
                </a:lnTo>
                <a:lnTo>
                  <a:pt x="184" y="218"/>
                </a:lnTo>
                <a:lnTo>
                  <a:pt x="192" y="184"/>
                </a:lnTo>
                <a:lnTo>
                  <a:pt x="204" y="152"/>
                </a:lnTo>
                <a:lnTo>
                  <a:pt x="214" y="124"/>
                </a:lnTo>
                <a:lnTo>
                  <a:pt x="224" y="98"/>
                </a:lnTo>
                <a:lnTo>
                  <a:pt x="234" y="74"/>
                </a:lnTo>
                <a:lnTo>
                  <a:pt x="244" y="54"/>
                </a:lnTo>
                <a:lnTo>
                  <a:pt x="254" y="36"/>
                </a:lnTo>
                <a:lnTo>
                  <a:pt x="264" y="22"/>
                </a:lnTo>
                <a:lnTo>
                  <a:pt x="274" y="12"/>
                </a:lnTo>
                <a:lnTo>
                  <a:pt x="284" y="4"/>
                </a:lnTo>
                <a:lnTo>
                  <a:pt x="294" y="0"/>
                </a:lnTo>
                <a:lnTo>
                  <a:pt x="304" y="0"/>
                </a:lnTo>
                <a:lnTo>
                  <a:pt x="314" y="4"/>
                </a:lnTo>
                <a:lnTo>
                  <a:pt x="324" y="10"/>
                </a:lnTo>
                <a:lnTo>
                  <a:pt x="334" y="20"/>
                </a:lnTo>
                <a:lnTo>
                  <a:pt x="344" y="32"/>
                </a:lnTo>
                <a:lnTo>
                  <a:pt x="356" y="48"/>
                </a:lnTo>
                <a:lnTo>
                  <a:pt x="366" y="68"/>
                </a:lnTo>
                <a:lnTo>
                  <a:pt x="376" y="90"/>
                </a:lnTo>
                <a:lnTo>
                  <a:pt x="386" y="116"/>
                </a:lnTo>
                <a:lnTo>
                  <a:pt x="396" y="144"/>
                </a:lnTo>
                <a:lnTo>
                  <a:pt x="406" y="174"/>
                </a:lnTo>
                <a:lnTo>
                  <a:pt x="416" y="208"/>
                </a:lnTo>
                <a:lnTo>
                  <a:pt x="426" y="242"/>
                </a:lnTo>
                <a:lnTo>
                  <a:pt x="436" y="278"/>
                </a:lnTo>
                <a:lnTo>
                  <a:pt x="446" y="316"/>
                </a:lnTo>
                <a:lnTo>
                  <a:pt x="456" y="356"/>
                </a:lnTo>
                <a:lnTo>
                  <a:pt x="466" y="396"/>
                </a:lnTo>
                <a:lnTo>
                  <a:pt x="476" y="436"/>
                </a:lnTo>
                <a:lnTo>
                  <a:pt x="486" y="478"/>
                </a:lnTo>
                <a:lnTo>
                  <a:pt x="498" y="520"/>
                </a:lnTo>
                <a:lnTo>
                  <a:pt x="508" y="564"/>
                </a:lnTo>
                <a:lnTo>
                  <a:pt x="518" y="606"/>
                </a:lnTo>
                <a:lnTo>
                  <a:pt x="528" y="648"/>
                </a:lnTo>
                <a:lnTo>
                  <a:pt x="538" y="690"/>
                </a:lnTo>
                <a:lnTo>
                  <a:pt x="548" y="730"/>
                </a:lnTo>
                <a:lnTo>
                  <a:pt x="558" y="770"/>
                </a:lnTo>
                <a:lnTo>
                  <a:pt x="568" y="810"/>
                </a:lnTo>
                <a:lnTo>
                  <a:pt x="578" y="848"/>
                </a:lnTo>
                <a:lnTo>
                  <a:pt x="588" y="886"/>
                </a:lnTo>
                <a:lnTo>
                  <a:pt x="598" y="922"/>
                </a:lnTo>
                <a:lnTo>
                  <a:pt x="608" y="956"/>
                </a:lnTo>
                <a:lnTo>
                  <a:pt x="618" y="988"/>
                </a:lnTo>
                <a:lnTo>
                  <a:pt x="628" y="1020"/>
                </a:lnTo>
                <a:lnTo>
                  <a:pt x="638" y="1050"/>
                </a:lnTo>
                <a:lnTo>
                  <a:pt x="650" y="1078"/>
                </a:lnTo>
                <a:lnTo>
                  <a:pt x="660" y="1106"/>
                </a:lnTo>
                <a:lnTo>
                  <a:pt x="670" y="1132"/>
                </a:lnTo>
                <a:lnTo>
                  <a:pt x="680" y="1154"/>
                </a:lnTo>
                <a:lnTo>
                  <a:pt x="690" y="1178"/>
                </a:lnTo>
                <a:lnTo>
                  <a:pt x="700" y="1198"/>
                </a:lnTo>
                <a:lnTo>
                  <a:pt x="710" y="1218"/>
                </a:lnTo>
                <a:lnTo>
                  <a:pt x="720" y="1236"/>
                </a:lnTo>
                <a:lnTo>
                  <a:pt x="730" y="1252"/>
                </a:lnTo>
                <a:lnTo>
                  <a:pt x="740" y="1268"/>
                </a:lnTo>
                <a:lnTo>
                  <a:pt x="750" y="1282"/>
                </a:lnTo>
                <a:lnTo>
                  <a:pt x="760" y="1294"/>
                </a:lnTo>
                <a:lnTo>
                  <a:pt x="770" y="1306"/>
                </a:lnTo>
                <a:lnTo>
                  <a:pt x="780" y="1318"/>
                </a:lnTo>
                <a:lnTo>
                  <a:pt x="790" y="1328"/>
                </a:lnTo>
                <a:lnTo>
                  <a:pt x="800" y="1336"/>
                </a:lnTo>
                <a:lnTo>
                  <a:pt x="812" y="1344"/>
                </a:lnTo>
                <a:lnTo>
                  <a:pt x="822" y="1352"/>
                </a:lnTo>
                <a:lnTo>
                  <a:pt x="832" y="1358"/>
                </a:lnTo>
                <a:lnTo>
                  <a:pt x="842" y="1364"/>
                </a:lnTo>
                <a:lnTo>
                  <a:pt x="852" y="1368"/>
                </a:lnTo>
                <a:lnTo>
                  <a:pt x="862" y="1374"/>
                </a:lnTo>
                <a:lnTo>
                  <a:pt x="872" y="1378"/>
                </a:lnTo>
                <a:lnTo>
                  <a:pt x="882" y="1380"/>
                </a:lnTo>
                <a:lnTo>
                  <a:pt x="892" y="1384"/>
                </a:lnTo>
                <a:lnTo>
                  <a:pt x="902" y="1386"/>
                </a:lnTo>
                <a:lnTo>
                  <a:pt x="912" y="1390"/>
                </a:lnTo>
                <a:lnTo>
                  <a:pt x="922" y="1392"/>
                </a:lnTo>
                <a:lnTo>
                  <a:pt x="932" y="1394"/>
                </a:lnTo>
                <a:lnTo>
                  <a:pt x="942" y="1396"/>
                </a:lnTo>
                <a:lnTo>
                  <a:pt x="952" y="1396"/>
                </a:lnTo>
                <a:lnTo>
                  <a:pt x="964" y="1398"/>
                </a:lnTo>
                <a:lnTo>
                  <a:pt x="974" y="1398"/>
                </a:lnTo>
                <a:lnTo>
                  <a:pt x="984" y="1400"/>
                </a:lnTo>
                <a:lnTo>
                  <a:pt x="994" y="1400"/>
                </a:lnTo>
                <a:lnTo>
                  <a:pt x="1004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AutoShape 143"/>
          <p:cNvSpPr>
            <a:spLocks noChangeArrowheads="1"/>
          </p:cNvSpPr>
          <p:nvPr/>
        </p:nvSpPr>
        <p:spPr bwMode="auto">
          <a:xfrm>
            <a:off x="6369050" y="2903877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144"/>
          <p:cNvSpPr>
            <a:spLocks noChangeArrowheads="1"/>
          </p:cNvSpPr>
          <p:nvPr/>
        </p:nvSpPr>
        <p:spPr bwMode="auto">
          <a:xfrm>
            <a:off x="5880100" y="3627777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260145" y="1937923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379413" y="5247860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4" name="Line 3"/>
          <p:cNvSpPr>
            <a:spLocks noChangeShapeType="1"/>
          </p:cNvSpPr>
          <p:nvPr/>
        </p:nvSpPr>
        <p:spPr bwMode="auto">
          <a:xfrm flipV="1">
            <a:off x="2470915" y="990600"/>
            <a:ext cx="0" cy="5883508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Text Box 131"/>
          <p:cNvSpPr txBox="1">
            <a:spLocks noChangeArrowheads="1"/>
          </p:cNvSpPr>
          <p:nvPr/>
        </p:nvSpPr>
        <p:spPr bwMode="auto">
          <a:xfrm rot="16200000">
            <a:off x="4108624" y="3536649"/>
            <a:ext cx="243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</a:rPr>
              <a:t>TPF, </a:t>
            </a:r>
            <a:r>
              <a:rPr lang="en-US" altLang="en-US" b="1" dirty="0" smtClean="0">
                <a:solidFill>
                  <a:srgbClr val="00B050"/>
                </a:solidFill>
              </a:rPr>
              <a:t>Sensitivity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46" name="Text Box 132"/>
          <p:cNvSpPr txBox="1">
            <a:spLocks noChangeArrowheads="1"/>
          </p:cNvSpPr>
          <p:nvPr/>
        </p:nvSpPr>
        <p:spPr bwMode="auto">
          <a:xfrm>
            <a:off x="5946156" y="5366094"/>
            <a:ext cx="271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FPF, </a:t>
            </a:r>
            <a:r>
              <a:rPr lang="en-US" altLang="en-US" b="1" dirty="0" smtClean="0">
                <a:solidFill>
                  <a:srgbClr val="FF0000"/>
                </a:solidFill>
              </a:rPr>
              <a:t>1-Specificity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</a:t>
            </a:r>
            <a:endParaRPr lang="en-US" dirty="0"/>
          </a:p>
        </p:txBody>
      </p:sp>
      <p:pic>
        <p:nvPicPr>
          <p:cNvPr id="32770" name="Picture 2" descr="Image result for mean squared err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2" y="1086677"/>
            <a:ext cx="4509466" cy="12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5" y="2742372"/>
            <a:ext cx="8132158" cy="3678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070756" y="4716855"/>
            <a:ext cx="1448555" cy="31687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45666" y="4608214"/>
            <a:ext cx="6971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85313" y="5104645"/>
            <a:ext cx="6971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172106" y="129346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Many </a:t>
            </a:r>
            <a:r>
              <a:rPr lang="en-US" i="1" dirty="0" err="1" smtClean="0">
                <a:solidFill>
                  <a:srgbClr val="00B050"/>
                </a:solidFill>
              </a:rPr>
              <a:t>y</a:t>
            </a:r>
            <a:r>
              <a:rPr lang="en-US" i="1" baseline="-25000" dirty="0" err="1" smtClean="0">
                <a:solidFill>
                  <a:srgbClr val="00B050"/>
                </a:solidFill>
              </a:rPr>
              <a:t>i</a:t>
            </a:r>
            <a:endParaRPr lang="en-US" i="1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2106" y="273425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One </a:t>
            </a:r>
            <a:r>
              <a:rPr lang="el-GR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i="1" baseline="-25000" dirty="0">
              <a:solidFill>
                <a:srgbClr val="00B050"/>
              </a:solidFill>
            </a:endParaRPr>
          </a:p>
        </p:txBody>
      </p:sp>
      <p:pic>
        <p:nvPicPr>
          <p:cNvPr id="11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18121" y="1699618"/>
            <a:ext cx="2127119" cy="2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5788025" y="2414513"/>
            <a:ext cx="2965450" cy="2692400"/>
          </a:xfrm>
          <a:custGeom>
            <a:avLst/>
            <a:gdLst>
              <a:gd name="T0" fmla="*/ 1866 w 1868"/>
              <a:gd name="T1" fmla="*/ 0 h 1696"/>
              <a:gd name="T2" fmla="*/ 1866 w 1868"/>
              <a:gd name="T3" fmla="*/ 0 h 1696"/>
              <a:gd name="T4" fmla="*/ 1866 w 1868"/>
              <a:gd name="T5" fmla="*/ 0 h 1696"/>
              <a:gd name="T6" fmla="*/ 1864 w 1868"/>
              <a:gd name="T7" fmla="*/ 0 h 1696"/>
              <a:gd name="T8" fmla="*/ 1862 w 1868"/>
              <a:gd name="T9" fmla="*/ 0 h 1696"/>
              <a:gd name="T10" fmla="*/ 1860 w 1868"/>
              <a:gd name="T11" fmla="*/ 0 h 1696"/>
              <a:gd name="T12" fmla="*/ 1854 w 1868"/>
              <a:gd name="T13" fmla="*/ 0 h 1696"/>
              <a:gd name="T14" fmla="*/ 1848 w 1868"/>
              <a:gd name="T15" fmla="*/ 0 h 1696"/>
              <a:gd name="T16" fmla="*/ 1840 w 1868"/>
              <a:gd name="T17" fmla="*/ 0 h 1696"/>
              <a:gd name="T18" fmla="*/ 1828 w 1868"/>
              <a:gd name="T19" fmla="*/ 2 h 1696"/>
              <a:gd name="T20" fmla="*/ 1810 w 1868"/>
              <a:gd name="T21" fmla="*/ 2 h 1696"/>
              <a:gd name="T22" fmla="*/ 1788 w 1868"/>
              <a:gd name="T23" fmla="*/ 2 h 1696"/>
              <a:gd name="T24" fmla="*/ 1760 w 1868"/>
              <a:gd name="T25" fmla="*/ 2 h 1696"/>
              <a:gd name="T26" fmla="*/ 1724 w 1868"/>
              <a:gd name="T27" fmla="*/ 4 h 1696"/>
              <a:gd name="T28" fmla="*/ 1678 w 1868"/>
              <a:gd name="T29" fmla="*/ 6 h 1696"/>
              <a:gd name="T30" fmla="*/ 1624 w 1868"/>
              <a:gd name="T31" fmla="*/ 8 h 1696"/>
              <a:gd name="T32" fmla="*/ 1560 w 1868"/>
              <a:gd name="T33" fmla="*/ 12 h 1696"/>
              <a:gd name="T34" fmla="*/ 1484 w 1868"/>
              <a:gd name="T35" fmla="*/ 18 h 1696"/>
              <a:gd name="T36" fmla="*/ 1400 w 1868"/>
              <a:gd name="T37" fmla="*/ 26 h 1696"/>
              <a:gd name="T38" fmla="*/ 1308 w 1868"/>
              <a:gd name="T39" fmla="*/ 36 h 1696"/>
              <a:gd name="T40" fmla="*/ 1206 w 1868"/>
              <a:gd name="T41" fmla="*/ 52 h 1696"/>
              <a:gd name="T42" fmla="*/ 1100 w 1868"/>
              <a:gd name="T43" fmla="*/ 72 h 1696"/>
              <a:gd name="T44" fmla="*/ 990 w 1868"/>
              <a:gd name="T45" fmla="*/ 98 h 1696"/>
              <a:gd name="T46" fmla="*/ 878 w 1868"/>
              <a:gd name="T47" fmla="*/ 132 h 1696"/>
              <a:gd name="T48" fmla="*/ 768 w 1868"/>
              <a:gd name="T49" fmla="*/ 172 h 1696"/>
              <a:gd name="T50" fmla="*/ 660 w 1868"/>
              <a:gd name="T51" fmla="*/ 222 h 1696"/>
              <a:gd name="T52" fmla="*/ 560 w 1868"/>
              <a:gd name="T53" fmla="*/ 280 h 1696"/>
              <a:gd name="T54" fmla="*/ 466 w 1868"/>
              <a:gd name="T55" fmla="*/ 348 h 1696"/>
              <a:gd name="T56" fmla="*/ 382 w 1868"/>
              <a:gd name="T57" fmla="*/ 424 h 1696"/>
              <a:gd name="T58" fmla="*/ 308 w 1868"/>
              <a:gd name="T59" fmla="*/ 510 h 1696"/>
              <a:gd name="T60" fmla="*/ 242 w 1868"/>
              <a:gd name="T61" fmla="*/ 600 h 1696"/>
              <a:gd name="T62" fmla="*/ 188 w 1868"/>
              <a:gd name="T63" fmla="*/ 698 h 1696"/>
              <a:gd name="T64" fmla="*/ 144 w 1868"/>
              <a:gd name="T65" fmla="*/ 798 h 1696"/>
              <a:gd name="T66" fmla="*/ 108 w 1868"/>
              <a:gd name="T67" fmla="*/ 900 h 1696"/>
              <a:gd name="T68" fmla="*/ 78 w 1868"/>
              <a:gd name="T69" fmla="*/ 1000 h 1696"/>
              <a:gd name="T70" fmla="*/ 56 w 1868"/>
              <a:gd name="T71" fmla="*/ 1098 h 1696"/>
              <a:gd name="T72" fmla="*/ 40 w 1868"/>
              <a:gd name="T73" fmla="*/ 1188 h 1696"/>
              <a:gd name="T74" fmla="*/ 28 w 1868"/>
              <a:gd name="T75" fmla="*/ 1274 h 1696"/>
              <a:gd name="T76" fmla="*/ 18 w 1868"/>
              <a:gd name="T77" fmla="*/ 1350 h 1696"/>
              <a:gd name="T78" fmla="*/ 12 w 1868"/>
              <a:gd name="T79" fmla="*/ 1418 h 1696"/>
              <a:gd name="T80" fmla="*/ 8 w 1868"/>
              <a:gd name="T81" fmla="*/ 1476 h 1696"/>
              <a:gd name="T82" fmla="*/ 4 w 1868"/>
              <a:gd name="T83" fmla="*/ 1526 h 1696"/>
              <a:gd name="T84" fmla="*/ 2 w 1868"/>
              <a:gd name="T85" fmla="*/ 1566 h 1696"/>
              <a:gd name="T86" fmla="*/ 2 w 1868"/>
              <a:gd name="T87" fmla="*/ 1600 h 1696"/>
              <a:gd name="T88" fmla="*/ 0 w 1868"/>
              <a:gd name="T89" fmla="*/ 1626 h 1696"/>
              <a:gd name="T90" fmla="*/ 0 w 1868"/>
              <a:gd name="T91" fmla="*/ 1646 h 1696"/>
              <a:gd name="T92" fmla="*/ 0 w 1868"/>
              <a:gd name="T93" fmla="*/ 1662 h 1696"/>
              <a:gd name="T94" fmla="*/ 0 w 1868"/>
              <a:gd name="T95" fmla="*/ 1672 h 1696"/>
              <a:gd name="T96" fmla="*/ 0 w 1868"/>
              <a:gd name="T97" fmla="*/ 1680 h 1696"/>
              <a:gd name="T98" fmla="*/ 0 w 1868"/>
              <a:gd name="T99" fmla="*/ 1686 h 1696"/>
              <a:gd name="T100" fmla="*/ 0 w 1868"/>
              <a:gd name="T101" fmla="*/ 1690 h 1696"/>
              <a:gd name="T102" fmla="*/ 0 w 1868"/>
              <a:gd name="T103" fmla="*/ 1692 h 1696"/>
              <a:gd name="T104" fmla="*/ 0 w 1868"/>
              <a:gd name="T105" fmla="*/ 1694 h 1696"/>
              <a:gd name="T106" fmla="*/ 0 w 1868"/>
              <a:gd name="T107" fmla="*/ 1696 h 1696"/>
              <a:gd name="T108" fmla="*/ 0 w 1868"/>
              <a:gd name="T109" fmla="*/ 1696 h 1696"/>
              <a:gd name="T110" fmla="*/ 0 w 1868"/>
              <a:gd name="T111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8" h="1696">
                <a:moveTo>
                  <a:pt x="1868" y="0"/>
                </a:moveTo>
                <a:lnTo>
                  <a:pt x="1868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2" y="0"/>
                </a:lnTo>
                <a:lnTo>
                  <a:pt x="1862" y="0"/>
                </a:lnTo>
                <a:lnTo>
                  <a:pt x="1860" y="0"/>
                </a:lnTo>
                <a:lnTo>
                  <a:pt x="1860" y="0"/>
                </a:lnTo>
                <a:lnTo>
                  <a:pt x="1858" y="0"/>
                </a:lnTo>
                <a:lnTo>
                  <a:pt x="1856" y="0"/>
                </a:lnTo>
                <a:lnTo>
                  <a:pt x="1854" y="0"/>
                </a:lnTo>
                <a:lnTo>
                  <a:pt x="1854" y="0"/>
                </a:lnTo>
                <a:lnTo>
                  <a:pt x="1850" y="0"/>
                </a:lnTo>
                <a:lnTo>
                  <a:pt x="1848" y="0"/>
                </a:lnTo>
                <a:lnTo>
                  <a:pt x="1846" y="0"/>
                </a:lnTo>
                <a:lnTo>
                  <a:pt x="1844" y="0"/>
                </a:lnTo>
                <a:lnTo>
                  <a:pt x="1840" y="0"/>
                </a:lnTo>
                <a:lnTo>
                  <a:pt x="1836" y="0"/>
                </a:lnTo>
                <a:lnTo>
                  <a:pt x="1832" y="0"/>
                </a:lnTo>
                <a:lnTo>
                  <a:pt x="1828" y="2"/>
                </a:lnTo>
                <a:lnTo>
                  <a:pt x="1822" y="2"/>
                </a:lnTo>
                <a:lnTo>
                  <a:pt x="1816" y="2"/>
                </a:lnTo>
                <a:lnTo>
                  <a:pt x="1810" y="2"/>
                </a:lnTo>
                <a:lnTo>
                  <a:pt x="1804" y="2"/>
                </a:lnTo>
                <a:lnTo>
                  <a:pt x="1796" y="2"/>
                </a:lnTo>
                <a:lnTo>
                  <a:pt x="1788" y="2"/>
                </a:lnTo>
                <a:lnTo>
                  <a:pt x="1780" y="2"/>
                </a:lnTo>
                <a:lnTo>
                  <a:pt x="1770" y="2"/>
                </a:lnTo>
                <a:lnTo>
                  <a:pt x="1760" y="2"/>
                </a:lnTo>
                <a:lnTo>
                  <a:pt x="1748" y="2"/>
                </a:lnTo>
                <a:lnTo>
                  <a:pt x="1736" y="4"/>
                </a:lnTo>
                <a:lnTo>
                  <a:pt x="1724" y="4"/>
                </a:lnTo>
                <a:lnTo>
                  <a:pt x="1710" y="4"/>
                </a:lnTo>
                <a:lnTo>
                  <a:pt x="1694" y="4"/>
                </a:lnTo>
                <a:lnTo>
                  <a:pt x="1678" y="6"/>
                </a:lnTo>
                <a:lnTo>
                  <a:pt x="1662" y="6"/>
                </a:lnTo>
                <a:lnTo>
                  <a:pt x="1644" y="6"/>
                </a:lnTo>
                <a:lnTo>
                  <a:pt x="1624" y="8"/>
                </a:lnTo>
                <a:lnTo>
                  <a:pt x="1604" y="8"/>
                </a:lnTo>
                <a:lnTo>
                  <a:pt x="1582" y="10"/>
                </a:lnTo>
                <a:lnTo>
                  <a:pt x="1560" y="12"/>
                </a:lnTo>
                <a:lnTo>
                  <a:pt x="1536" y="14"/>
                </a:lnTo>
                <a:lnTo>
                  <a:pt x="1512" y="16"/>
                </a:lnTo>
                <a:lnTo>
                  <a:pt x="1484" y="18"/>
                </a:lnTo>
                <a:lnTo>
                  <a:pt x="1458" y="20"/>
                </a:lnTo>
                <a:lnTo>
                  <a:pt x="1430" y="22"/>
                </a:lnTo>
                <a:lnTo>
                  <a:pt x="1400" y="26"/>
                </a:lnTo>
                <a:lnTo>
                  <a:pt x="1370" y="30"/>
                </a:lnTo>
                <a:lnTo>
                  <a:pt x="1340" y="32"/>
                </a:lnTo>
                <a:lnTo>
                  <a:pt x="1308" y="36"/>
                </a:lnTo>
                <a:lnTo>
                  <a:pt x="1274" y="42"/>
                </a:lnTo>
                <a:lnTo>
                  <a:pt x="1240" y="46"/>
                </a:lnTo>
                <a:lnTo>
                  <a:pt x="1206" y="52"/>
                </a:lnTo>
                <a:lnTo>
                  <a:pt x="1172" y="58"/>
                </a:lnTo>
                <a:lnTo>
                  <a:pt x="1136" y="64"/>
                </a:lnTo>
                <a:lnTo>
                  <a:pt x="1100" y="72"/>
                </a:lnTo>
                <a:lnTo>
                  <a:pt x="1064" y="80"/>
                </a:lnTo>
                <a:lnTo>
                  <a:pt x="1026" y="88"/>
                </a:lnTo>
                <a:lnTo>
                  <a:pt x="990" y="98"/>
                </a:lnTo>
                <a:lnTo>
                  <a:pt x="952" y="108"/>
                </a:lnTo>
                <a:lnTo>
                  <a:pt x="914" y="120"/>
                </a:lnTo>
                <a:lnTo>
                  <a:pt x="878" y="132"/>
                </a:lnTo>
                <a:lnTo>
                  <a:pt x="840" y="144"/>
                </a:lnTo>
                <a:lnTo>
                  <a:pt x="804" y="158"/>
                </a:lnTo>
                <a:lnTo>
                  <a:pt x="768" y="172"/>
                </a:lnTo>
                <a:lnTo>
                  <a:pt x="732" y="188"/>
                </a:lnTo>
                <a:lnTo>
                  <a:pt x="696" y="204"/>
                </a:lnTo>
                <a:lnTo>
                  <a:pt x="660" y="222"/>
                </a:lnTo>
                <a:lnTo>
                  <a:pt x="626" y="240"/>
                </a:lnTo>
                <a:lnTo>
                  <a:pt x="592" y="260"/>
                </a:lnTo>
                <a:lnTo>
                  <a:pt x="560" y="280"/>
                </a:lnTo>
                <a:lnTo>
                  <a:pt x="528" y="302"/>
                </a:lnTo>
                <a:lnTo>
                  <a:pt x="496" y="324"/>
                </a:lnTo>
                <a:lnTo>
                  <a:pt x="466" y="348"/>
                </a:lnTo>
                <a:lnTo>
                  <a:pt x="438" y="372"/>
                </a:lnTo>
                <a:lnTo>
                  <a:pt x="408" y="398"/>
                </a:lnTo>
                <a:lnTo>
                  <a:pt x="382" y="424"/>
                </a:lnTo>
                <a:lnTo>
                  <a:pt x="356" y="452"/>
                </a:lnTo>
                <a:lnTo>
                  <a:pt x="332" y="480"/>
                </a:lnTo>
                <a:lnTo>
                  <a:pt x="308" y="510"/>
                </a:lnTo>
                <a:lnTo>
                  <a:pt x="284" y="540"/>
                </a:lnTo>
                <a:lnTo>
                  <a:pt x="264" y="570"/>
                </a:lnTo>
                <a:lnTo>
                  <a:pt x="242" y="600"/>
                </a:lnTo>
                <a:lnTo>
                  <a:pt x="224" y="632"/>
                </a:lnTo>
                <a:lnTo>
                  <a:pt x="206" y="666"/>
                </a:lnTo>
                <a:lnTo>
                  <a:pt x="188" y="698"/>
                </a:lnTo>
                <a:lnTo>
                  <a:pt x="172" y="732"/>
                </a:lnTo>
                <a:lnTo>
                  <a:pt x="158" y="764"/>
                </a:lnTo>
                <a:lnTo>
                  <a:pt x="144" y="798"/>
                </a:lnTo>
                <a:lnTo>
                  <a:pt x="130" y="832"/>
                </a:lnTo>
                <a:lnTo>
                  <a:pt x="118" y="866"/>
                </a:lnTo>
                <a:lnTo>
                  <a:pt x="108" y="900"/>
                </a:lnTo>
                <a:lnTo>
                  <a:pt x="96" y="934"/>
                </a:lnTo>
                <a:lnTo>
                  <a:pt x="88" y="966"/>
                </a:lnTo>
                <a:lnTo>
                  <a:pt x="78" y="1000"/>
                </a:lnTo>
                <a:lnTo>
                  <a:pt x="70" y="1032"/>
                </a:lnTo>
                <a:lnTo>
                  <a:pt x="64" y="1066"/>
                </a:lnTo>
                <a:lnTo>
                  <a:pt x="56" y="1098"/>
                </a:lnTo>
                <a:lnTo>
                  <a:pt x="50" y="1128"/>
                </a:lnTo>
                <a:lnTo>
                  <a:pt x="44" y="1158"/>
                </a:lnTo>
                <a:lnTo>
                  <a:pt x="40" y="1188"/>
                </a:lnTo>
                <a:lnTo>
                  <a:pt x="36" y="1218"/>
                </a:lnTo>
                <a:lnTo>
                  <a:pt x="30" y="1246"/>
                </a:lnTo>
                <a:lnTo>
                  <a:pt x="28" y="1274"/>
                </a:lnTo>
                <a:lnTo>
                  <a:pt x="24" y="1300"/>
                </a:lnTo>
                <a:lnTo>
                  <a:pt x="20" y="1326"/>
                </a:lnTo>
                <a:lnTo>
                  <a:pt x="18" y="1350"/>
                </a:lnTo>
                <a:lnTo>
                  <a:pt x="16" y="1374"/>
                </a:lnTo>
                <a:lnTo>
                  <a:pt x="14" y="1396"/>
                </a:lnTo>
                <a:lnTo>
                  <a:pt x="12" y="1418"/>
                </a:lnTo>
                <a:lnTo>
                  <a:pt x="10" y="1438"/>
                </a:lnTo>
                <a:lnTo>
                  <a:pt x="8" y="1458"/>
                </a:lnTo>
                <a:lnTo>
                  <a:pt x="8" y="1476"/>
                </a:lnTo>
                <a:lnTo>
                  <a:pt x="6" y="1494"/>
                </a:lnTo>
                <a:lnTo>
                  <a:pt x="6" y="1510"/>
                </a:lnTo>
                <a:lnTo>
                  <a:pt x="4" y="1526"/>
                </a:lnTo>
                <a:lnTo>
                  <a:pt x="4" y="1540"/>
                </a:lnTo>
                <a:lnTo>
                  <a:pt x="4" y="1554"/>
                </a:lnTo>
                <a:lnTo>
                  <a:pt x="2" y="1566"/>
                </a:lnTo>
                <a:lnTo>
                  <a:pt x="2" y="1578"/>
                </a:lnTo>
                <a:lnTo>
                  <a:pt x="2" y="1590"/>
                </a:lnTo>
                <a:lnTo>
                  <a:pt x="2" y="1600"/>
                </a:lnTo>
                <a:lnTo>
                  <a:pt x="2" y="1608"/>
                </a:lnTo>
                <a:lnTo>
                  <a:pt x="0" y="1618"/>
                </a:lnTo>
                <a:lnTo>
                  <a:pt x="0" y="1626"/>
                </a:lnTo>
                <a:lnTo>
                  <a:pt x="0" y="1632"/>
                </a:lnTo>
                <a:lnTo>
                  <a:pt x="0" y="1640"/>
                </a:lnTo>
                <a:lnTo>
                  <a:pt x="0" y="1646"/>
                </a:lnTo>
                <a:lnTo>
                  <a:pt x="0" y="1652"/>
                </a:lnTo>
                <a:lnTo>
                  <a:pt x="0" y="1656"/>
                </a:lnTo>
                <a:lnTo>
                  <a:pt x="0" y="1662"/>
                </a:lnTo>
                <a:lnTo>
                  <a:pt x="0" y="1666"/>
                </a:lnTo>
                <a:lnTo>
                  <a:pt x="0" y="1668"/>
                </a:lnTo>
                <a:lnTo>
                  <a:pt x="0" y="1672"/>
                </a:lnTo>
                <a:lnTo>
                  <a:pt x="0" y="1676"/>
                </a:lnTo>
                <a:lnTo>
                  <a:pt x="0" y="1678"/>
                </a:lnTo>
                <a:lnTo>
                  <a:pt x="0" y="1680"/>
                </a:lnTo>
                <a:lnTo>
                  <a:pt x="0" y="1682"/>
                </a:lnTo>
                <a:lnTo>
                  <a:pt x="0" y="1684"/>
                </a:lnTo>
                <a:lnTo>
                  <a:pt x="0" y="1686"/>
                </a:lnTo>
                <a:lnTo>
                  <a:pt x="0" y="1688"/>
                </a:lnTo>
                <a:lnTo>
                  <a:pt x="0" y="1688"/>
                </a:lnTo>
                <a:lnTo>
                  <a:pt x="0" y="1690"/>
                </a:lnTo>
                <a:lnTo>
                  <a:pt x="0" y="1690"/>
                </a:lnTo>
                <a:lnTo>
                  <a:pt x="0" y="1692"/>
                </a:lnTo>
                <a:lnTo>
                  <a:pt x="0" y="1692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850900" y="4244901"/>
            <a:ext cx="3216275" cy="2228850"/>
          </a:xfrm>
          <a:custGeom>
            <a:avLst/>
            <a:gdLst>
              <a:gd name="T0" fmla="*/ 20 w 2026"/>
              <a:gd name="T1" fmla="*/ 1404 h 1404"/>
              <a:gd name="T2" fmla="*/ 60 w 2026"/>
              <a:gd name="T3" fmla="*/ 1404 h 1404"/>
              <a:gd name="T4" fmla="*/ 102 w 2026"/>
              <a:gd name="T5" fmla="*/ 1404 h 1404"/>
              <a:gd name="T6" fmla="*/ 142 w 2026"/>
              <a:gd name="T7" fmla="*/ 1404 h 1404"/>
              <a:gd name="T8" fmla="*/ 182 w 2026"/>
              <a:gd name="T9" fmla="*/ 1404 h 1404"/>
              <a:gd name="T10" fmla="*/ 224 w 2026"/>
              <a:gd name="T11" fmla="*/ 1404 h 1404"/>
              <a:gd name="T12" fmla="*/ 264 w 2026"/>
              <a:gd name="T13" fmla="*/ 1404 h 1404"/>
              <a:gd name="T14" fmla="*/ 304 w 2026"/>
              <a:gd name="T15" fmla="*/ 1404 h 1404"/>
              <a:gd name="T16" fmla="*/ 346 w 2026"/>
              <a:gd name="T17" fmla="*/ 1404 h 1404"/>
              <a:gd name="T18" fmla="*/ 386 w 2026"/>
              <a:gd name="T19" fmla="*/ 1404 h 1404"/>
              <a:gd name="T20" fmla="*/ 426 w 2026"/>
              <a:gd name="T21" fmla="*/ 1404 h 1404"/>
              <a:gd name="T22" fmla="*/ 468 w 2026"/>
              <a:gd name="T23" fmla="*/ 1404 h 1404"/>
              <a:gd name="T24" fmla="*/ 508 w 2026"/>
              <a:gd name="T25" fmla="*/ 1404 h 1404"/>
              <a:gd name="T26" fmla="*/ 550 w 2026"/>
              <a:gd name="T27" fmla="*/ 1404 h 1404"/>
              <a:gd name="T28" fmla="*/ 590 w 2026"/>
              <a:gd name="T29" fmla="*/ 1402 h 1404"/>
              <a:gd name="T30" fmla="*/ 630 w 2026"/>
              <a:gd name="T31" fmla="*/ 1400 h 1404"/>
              <a:gd name="T32" fmla="*/ 672 w 2026"/>
              <a:gd name="T33" fmla="*/ 1396 h 1404"/>
              <a:gd name="T34" fmla="*/ 712 w 2026"/>
              <a:gd name="T35" fmla="*/ 1390 h 1404"/>
              <a:gd name="T36" fmla="*/ 752 w 2026"/>
              <a:gd name="T37" fmla="*/ 1376 h 1404"/>
              <a:gd name="T38" fmla="*/ 794 w 2026"/>
              <a:gd name="T39" fmla="*/ 1356 h 1404"/>
              <a:gd name="T40" fmla="*/ 834 w 2026"/>
              <a:gd name="T41" fmla="*/ 1326 h 1404"/>
              <a:gd name="T42" fmla="*/ 874 w 2026"/>
              <a:gd name="T43" fmla="*/ 1280 h 1404"/>
              <a:gd name="T44" fmla="*/ 916 w 2026"/>
              <a:gd name="T45" fmla="*/ 1214 h 1404"/>
              <a:gd name="T46" fmla="*/ 956 w 2026"/>
              <a:gd name="T47" fmla="*/ 1126 h 1404"/>
              <a:gd name="T48" fmla="*/ 998 w 2026"/>
              <a:gd name="T49" fmla="*/ 1014 h 1404"/>
              <a:gd name="T50" fmla="*/ 1038 w 2026"/>
              <a:gd name="T51" fmla="*/ 878 h 1404"/>
              <a:gd name="T52" fmla="*/ 1078 w 2026"/>
              <a:gd name="T53" fmla="*/ 720 h 1404"/>
              <a:gd name="T54" fmla="*/ 1120 w 2026"/>
              <a:gd name="T55" fmla="*/ 552 h 1404"/>
              <a:gd name="T56" fmla="*/ 1160 w 2026"/>
              <a:gd name="T57" fmla="*/ 384 h 1404"/>
              <a:gd name="T58" fmla="*/ 1200 w 2026"/>
              <a:gd name="T59" fmla="*/ 232 h 1404"/>
              <a:gd name="T60" fmla="*/ 1242 w 2026"/>
              <a:gd name="T61" fmla="*/ 108 h 1404"/>
              <a:gd name="T62" fmla="*/ 1282 w 2026"/>
              <a:gd name="T63" fmla="*/ 28 h 1404"/>
              <a:gd name="T64" fmla="*/ 1322 w 2026"/>
              <a:gd name="T65" fmla="*/ 0 h 1404"/>
              <a:gd name="T66" fmla="*/ 1364 w 2026"/>
              <a:gd name="T67" fmla="*/ 28 h 1404"/>
              <a:gd name="T68" fmla="*/ 1404 w 2026"/>
              <a:gd name="T69" fmla="*/ 108 h 1404"/>
              <a:gd name="T70" fmla="*/ 1446 w 2026"/>
              <a:gd name="T71" fmla="*/ 232 h 1404"/>
              <a:gd name="T72" fmla="*/ 1486 w 2026"/>
              <a:gd name="T73" fmla="*/ 384 h 1404"/>
              <a:gd name="T74" fmla="*/ 1526 w 2026"/>
              <a:gd name="T75" fmla="*/ 552 h 1404"/>
              <a:gd name="T76" fmla="*/ 1568 w 2026"/>
              <a:gd name="T77" fmla="*/ 720 h 1404"/>
              <a:gd name="T78" fmla="*/ 1608 w 2026"/>
              <a:gd name="T79" fmla="*/ 878 h 1404"/>
              <a:gd name="T80" fmla="*/ 1648 w 2026"/>
              <a:gd name="T81" fmla="*/ 1014 h 1404"/>
              <a:gd name="T82" fmla="*/ 1690 w 2026"/>
              <a:gd name="T83" fmla="*/ 1126 h 1404"/>
              <a:gd name="T84" fmla="*/ 1730 w 2026"/>
              <a:gd name="T85" fmla="*/ 1214 h 1404"/>
              <a:gd name="T86" fmla="*/ 1772 w 2026"/>
              <a:gd name="T87" fmla="*/ 1280 h 1404"/>
              <a:gd name="T88" fmla="*/ 1812 w 2026"/>
              <a:gd name="T89" fmla="*/ 1326 h 1404"/>
              <a:gd name="T90" fmla="*/ 1852 w 2026"/>
              <a:gd name="T91" fmla="*/ 1356 h 1404"/>
              <a:gd name="T92" fmla="*/ 1894 w 2026"/>
              <a:gd name="T93" fmla="*/ 1376 h 1404"/>
              <a:gd name="T94" fmla="*/ 1934 w 2026"/>
              <a:gd name="T95" fmla="*/ 1390 h 1404"/>
              <a:gd name="T96" fmla="*/ 1974 w 2026"/>
              <a:gd name="T97" fmla="*/ 1396 h 1404"/>
              <a:gd name="T98" fmla="*/ 2016 w 2026"/>
              <a:gd name="T99" fmla="*/ 1400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  <a:lnTo>
                  <a:pt x="0" y="1404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64646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65188" y="1050851"/>
            <a:ext cx="3216275" cy="2228850"/>
          </a:xfrm>
          <a:custGeom>
            <a:avLst/>
            <a:gdLst>
              <a:gd name="T0" fmla="*/ 20 w 2026"/>
              <a:gd name="T1" fmla="*/ 1404 h 1404"/>
              <a:gd name="T2" fmla="*/ 60 w 2026"/>
              <a:gd name="T3" fmla="*/ 1404 h 1404"/>
              <a:gd name="T4" fmla="*/ 102 w 2026"/>
              <a:gd name="T5" fmla="*/ 1404 h 1404"/>
              <a:gd name="T6" fmla="*/ 142 w 2026"/>
              <a:gd name="T7" fmla="*/ 1404 h 1404"/>
              <a:gd name="T8" fmla="*/ 182 w 2026"/>
              <a:gd name="T9" fmla="*/ 1404 h 1404"/>
              <a:gd name="T10" fmla="*/ 224 w 2026"/>
              <a:gd name="T11" fmla="*/ 1404 h 1404"/>
              <a:gd name="T12" fmla="*/ 264 w 2026"/>
              <a:gd name="T13" fmla="*/ 1404 h 1404"/>
              <a:gd name="T14" fmla="*/ 304 w 2026"/>
              <a:gd name="T15" fmla="*/ 1402 h 1404"/>
              <a:gd name="T16" fmla="*/ 346 w 2026"/>
              <a:gd name="T17" fmla="*/ 1398 h 1404"/>
              <a:gd name="T18" fmla="*/ 386 w 2026"/>
              <a:gd name="T19" fmla="*/ 1394 h 1404"/>
              <a:gd name="T20" fmla="*/ 426 w 2026"/>
              <a:gd name="T21" fmla="*/ 1384 h 1404"/>
              <a:gd name="T22" fmla="*/ 468 w 2026"/>
              <a:gd name="T23" fmla="*/ 1368 h 1404"/>
              <a:gd name="T24" fmla="*/ 508 w 2026"/>
              <a:gd name="T25" fmla="*/ 1344 h 1404"/>
              <a:gd name="T26" fmla="*/ 550 w 2026"/>
              <a:gd name="T27" fmla="*/ 1306 h 1404"/>
              <a:gd name="T28" fmla="*/ 590 w 2026"/>
              <a:gd name="T29" fmla="*/ 1250 h 1404"/>
              <a:gd name="T30" fmla="*/ 630 w 2026"/>
              <a:gd name="T31" fmla="*/ 1174 h 1404"/>
              <a:gd name="T32" fmla="*/ 672 w 2026"/>
              <a:gd name="T33" fmla="*/ 1074 h 1404"/>
              <a:gd name="T34" fmla="*/ 712 w 2026"/>
              <a:gd name="T35" fmla="*/ 948 h 1404"/>
              <a:gd name="T36" fmla="*/ 752 w 2026"/>
              <a:gd name="T37" fmla="*/ 802 h 1404"/>
              <a:gd name="T38" fmla="*/ 794 w 2026"/>
              <a:gd name="T39" fmla="*/ 638 h 1404"/>
              <a:gd name="T40" fmla="*/ 834 w 2026"/>
              <a:gd name="T41" fmla="*/ 468 h 1404"/>
              <a:gd name="T42" fmla="*/ 874 w 2026"/>
              <a:gd name="T43" fmla="*/ 306 h 1404"/>
              <a:gd name="T44" fmla="*/ 916 w 2026"/>
              <a:gd name="T45" fmla="*/ 166 h 1404"/>
              <a:gd name="T46" fmla="*/ 956 w 2026"/>
              <a:gd name="T47" fmla="*/ 62 h 1404"/>
              <a:gd name="T48" fmla="*/ 998 w 2026"/>
              <a:gd name="T49" fmla="*/ 8 h 1404"/>
              <a:gd name="T50" fmla="*/ 1038 w 2026"/>
              <a:gd name="T51" fmla="*/ 8 h 1404"/>
              <a:gd name="T52" fmla="*/ 1078 w 2026"/>
              <a:gd name="T53" fmla="*/ 62 h 1404"/>
              <a:gd name="T54" fmla="*/ 1120 w 2026"/>
              <a:gd name="T55" fmla="*/ 166 h 1404"/>
              <a:gd name="T56" fmla="*/ 1160 w 2026"/>
              <a:gd name="T57" fmla="*/ 306 h 1404"/>
              <a:gd name="T58" fmla="*/ 1200 w 2026"/>
              <a:gd name="T59" fmla="*/ 468 h 1404"/>
              <a:gd name="T60" fmla="*/ 1242 w 2026"/>
              <a:gd name="T61" fmla="*/ 638 h 1404"/>
              <a:gd name="T62" fmla="*/ 1282 w 2026"/>
              <a:gd name="T63" fmla="*/ 802 h 1404"/>
              <a:gd name="T64" fmla="*/ 1322 w 2026"/>
              <a:gd name="T65" fmla="*/ 948 h 1404"/>
              <a:gd name="T66" fmla="*/ 1364 w 2026"/>
              <a:gd name="T67" fmla="*/ 1074 h 1404"/>
              <a:gd name="T68" fmla="*/ 1404 w 2026"/>
              <a:gd name="T69" fmla="*/ 1174 h 1404"/>
              <a:gd name="T70" fmla="*/ 1446 w 2026"/>
              <a:gd name="T71" fmla="*/ 1250 h 1404"/>
              <a:gd name="T72" fmla="*/ 1486 w 2026"/>
              <a:gd name="T73" fmla="*/ 1306 h 1404"/>
              <a:gd name="T74" fmla="*/ 1526 w 2026"/>
              <a:gd name="T75" fmla="*/ 1344 h 1404"/>
              <a:gd name="T76" fmla="*/ 1568 w 2026"/>
              <a:gd name="T77" fmla="*/ 1368 h 1404"/>
              <a:gd name="T78" fmla="*/ 1608 w 2026"/>
              <a:gd name="T79" fmla="*/ 1384 h 1404"/>
              <a:gd name="T80" fmla="*/ 1648 w 2026"/>
              <a:gd name="T81" fmla="*/ 1394 h 1404"/>
              <a:gd name="T82" fmla="*/ 1690 w 2026"/>
              <a:gd name="T83" fmla="*/ 1398 h 1404"/>
              <a:gd name="T84" fmla="*/ 1730 w 2026"/>
              <a:gd name="T85" fmla="*/ 1402 h 1404"/>
              <a:gd name="T86" fmla="*/ 1772 w 2026"/>
              <a:gd name="T87" fmla="*/ 1404 h 1404"/>
              <a:gd name="T88" fmla="*/ 1812 w 2026"/>
              <a:gd name="T89" fmla="*/ 1404 h 1404"/>
              <a:gd name="T90" fmla="*/ 1852 w 2026"/>
              <a:gd name="T91" fmla="*/ 1404 h 1404"/>
              <a:gd name="T92" fmla="*/ 1894 w 2026"/>
              <a:gd name="T93" fmla="*/ 1404 h 1404"/>
              <a:gd name="T94" fmla="*/ 1934 w 2026"/>
              <a:gd name="T95" fmla="*/ 1404 h 1404"/>
              <a:gd name="T96" fmla="*/ 1974 w 2026"/>
              <a:gd name="T97" fmla="*/ 1404 h 1404"/>
              <a:gd name="T98" fmla="*/ 201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0" y="1404"/>
                </a:ln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  <a:lnTo>
                  <a:pt x="0" y="1404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32323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33400" y="3276526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857250" y="1047676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2 h 1404"/>
              <a:gd name="T16" fmla="*/ 356 w 2026"/>
              <a:gd name="T17" fmla="*/ 1398 h 1404"/>
              <a:gd name="T18" fmla="*/ 396 w 2026"/>
              <a:gd name="T19" fmla="*/ 1392 h 1404"/>
              <a:gd name="T20" fmla="*/ 438 w 2026"/>
              <a:gd name="T21" fmla="*/ 1380 h 1404"/>
              <a:gd name="T22" fmla="*/ 478 w 2026"/>
              <a:gd name="T23" fmla="*/ 1362 h 1404"/>
              <a:gd name="T24" fmla="*/ 518 w 2026"/>
              <a:gd name="T25" fmla="*/ 1334 h 1404"/>
              <a:gd name="T26" fmla="*/ 560 w 2026"/>
              <a:gd name="T27" fmla="*/ 1294 h 1404"/>
              <a:gd name="T28" fmla="*/ 600 w 2026"/>
              <a:gd name="T29" fmla="*/ 1232 h 1404"/>
              <a:gd name="T30" fmla="*/ 640 w 2026"/>
              <a:gd name="T31" fmla="*/ 1152 h 1404"/>
              <a:gd name="T32" fmla="*/ 682 w 2026"/>
              <a:gd name="T33" fmla="*/ 1044 h 1404"/>
              <a:gd name="T34" fmla="*/ 722 w 2026"/>
              <a:gd name="T35" fmla="*/ 914 h 1404"/>
              <a:gd name="T36" fmla="*/ 764 w 2026"/>
              <a:gd name="T37" fmla="*/ 762 h 1404"/>
              <a:gd name="T38" fmla="*/ 804 w 2026"/>
              <a:gd name="T39" fmla="*/ 596 h 1404"/>
              <a:gd name="T40" fmla="*/ 844 w 2026"/>
              <a:gd name="T41" fmla="*/ 426 h 1404"/>
              <a:gd name="T42" fmla="*/ 886 w 2026"/>
              <a:gd name="T43" fmla="*/ 268 h 1404"/>
              <a:gd name="T44" fmla="*/ 926 w 2026"/>
              <a:gd name="T45" fmla="*/ 136 h 1404"/>
              <a:gd name="T46" fmla="*/ 966 w 2026"/>
              <a:gd name="T47" fmla="*/ 44 h 1404"/>
              <a:gd name="T48" fmla="*/ 1008 w 2026"/>
              <a:gd name="T49" fmla="*/ 2 h 1404"/>
              <a:gd name="T50" fmla="*/ 1048 w 2026"/>
              <a:gd name="T51" fmla="*/ 16 h 1404"/>
              <a:gd name="T52" fmla="*/ 1088 w 2026"/>
              <a:gd name="T53" fmla="*/ 84 h 1404"/>
              <a:gd name="T54" fmla="*/ 1130 w 2026"/>
              <a:gd name="T55" fmla="*/ 198 h 1404"/>
              <a:gd name="T56" fmla="*/ 1170 w 2026"/>
              <a:gd name="T57" fmla="*/ 344 h 1404"/>
              <a:gd name="T58" fmla="*/ 1210 w 2026"/>
              <a:gd name="T59" fmla="*/ 510 h 1404"/>
              <a:gd name="T60" fmla="*/ 1252 w 2026"/>
              <a:gd name="T61" fmla="*/ 680 h 1404"/>
              <a:gd name="T62" fmla="*/ 1292 w 2026"/>
              <a:gd name="T63" fmla="*/ 840 h 1404"/>
              <a:gd name="T64" fmla="*/ 1334 w 2026"/>
              <a:gd name="T65" fmla="*/ 982 h 1404"/>
              <a:gd name="T66" fmla="*/ 1374 w 2026"/>
              <a:gd name="T67" fmla="*/ 1102 h 1404"/>
              <a:gd name="T68" fmla="*/ 1414 w 2026"/>
              <a:gd name="T69" fmla="*/ 1196 h 1404"/>
              <a:gd name="T70" fmla="*/ 1456 w 2026"/>
              <a:gd name="T71" fmla="*/ 1266 h 1404"/>
              <a:gd name="T72" fmla="*/ 1496 w 2026"/>
              <a:gd name="T73" fmla="*/ 1316 h 1404"/>
              <a:gd name="T74" fmla="*/ 1536 w 2026"/>
              <a:gd name="T75" fmla="*/ 1350 h 1404"/>
              <a:gd name="T76" fmla="*/ 1578 w 2026"/>
              <a:gd name="T77" fmla="*/ 1372 h 1404"/>
              <a:gd name="T78" fmla="*/ 1618 w 2026"/>
              <a:gd name="T79" fmla="*/ 1386 h 1404"/>
              <a:gd name="T80" fmla="*/ 1660 w 2026"/>
              <a:gd name="T81" fmla="*/ 1396 h 1404"/>
              <a:gd name="T82" fmla="*/ 1700 w 2026"/>
              <a:gd name="T83" fmla="*/ 1400 h 1404"/>
              <a:gd name="T84" fmla="*/ 1740 w 2026"/>
              <a:gd name="T85" fmla="*/ 1402 h 1404"/>
              <a:gd name="T86" fmla="*/ 1782 w 2026"/>
              <a:gd name="T87" fmla="*/ 1404 h 1404"/>
              <a:gd name="T88" fmla="*/ 1822 w 2026"/>
              <a:gd name="T89" fmla="*/ 1404 h 1404"/>
              <a:gd name="T90" fmla="*/ 1862 w 2026"/>
              <a:gd name="T91" fmla="*/ 1404 h 1404"/>
              <a:gd name="T92" fmla="*/ 1904 w 2026"/>
              <a:gd name="T93" fmla="*/ 1404 h 1404"/>
              <a:gd name="T94" fmla="*/ 1944 w 2026"/>
              <a:gd name="T95" fmla="*/ 1404 h 1404"/>
              <a:gd name="T96" fmla="*/ 1984 w 2026"/>
              <a:gd name="T97" fmla="*/ 1404 h 1404"/>
              <a:gd name="T98" fmla="*/ 2026 w 2026"/>
              <a:gd name="T99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2"/>
                </a:lnTo>
                <a:lnTo>
                  <a:pt x="294" y="1402"/>
                </a:lnTo>
                <a:lnTo>
                  <a:pt x="304" y="1402"/>
                </a:lnTo>
                <a:lnTo>
                  <a:pt x="314" y="1402"/>
                </a:lnTo>
                <a:lnTo>
                  <a:pt x="326" y="1400"/>
                </a:lnTo>
                <a:lnTo>
                  <a:pt x="336" y="1400"/>
                </a:lnTo>
                <a:lnTo>
                  <a:pt x="346" y="1398"/>
                </a:lnTo>
                <a:lnTo>
                  <a:pt x="356" y="1398"/>
                </a:lnTo>
                <a:lnTo>
                  <a:pt x="366" y="1396"/>
                </a:lnTo>
                <a:lnTo>
                  <a:pt x="376" y="1396"/>
                </a:lnTo>
                <a:lnTo>
                  <a:pt x="386" y="1394"/>
                </a:lnTo>
                <a:lnTo>
                  <a:pt x="396" y="1392"/>
                </a:lnTo>
                <a:lnTo>
                  <a:pt x="406" y="1390"/>
                </a:lnTo>
                <a:lnTo>
                  <a:pt x="416" y="1386"/>
                </a:lnTo>
                <a:lnTo>
                  <a:pt x="426" y="1384"/>
                </a:lnTo>
                <a:lnTo>
                  <a:pt x="438" y="1380"/>
                </a:lnTo>
                <a:lnTo>
                  <a:pt x="448" y="1376"/>
                </a:lnTo>
                <a:lnTo>
                  <a:pt x="458" y="1372"/>
                </a:lnTo>
                <a:lnTo>
                  <a:pt x="468" y="1368"/>
                </a:lnTo>
                <a:lnTo>
                  <a:pt x="478" y="1362"/>
                </a:lnTo>
                <a:lnTo>
                  <a:pt x="488" y="1356"/>
                </a:lnTo>
                <a:lnTo>
                  <a:pt x="498" y="1350"/>
                </a:lnTo>
                <a:lnTo>
                  <a:pt x="508" y="1344"/>
                </a:lnTo>
                <a:lnTo>
                  <a:pt x="518" y="1334"/>
                </a:lnTo>
                <a:lnTo>
                  <a:pt x="528" y="1326"/>
                </a:lnTo>
                <a:lnTo>
                  <a:pt x="538" y="1316"/>
                </a:lnTo>
                <a:lnTo>
                  <a:pt x="550" y="1306"/>
                </a:lnTo>
                <a:lnTo>
                  <a:pt x="560" y="1294"/>
                </a:lnTo>
                <a:lnTo>
                  <a:pt x="570" y="1280"/>
                </a:lnTo>
                <a:lnTo>
                  <a:pt x="580" y="1266"/>
                </a:lnTo>
                <a:lnTo>
                  <a:pt x="590" y="1250"/>
                </a:lnTo>
                <a:lnTo>
                  <a:pt x="600" y="1232"/>
                </a:lnTo>
                <a:lnTo>
                  <a:pt x="610" y="1214"/>
                </a:lnTo>
                <a:lnTo>
                  <a:pt x="620" y="1196"/>
                </a:lnTo>
                <a:lnTo>
                  <a:pt x="630" y="1174"/>
                </a:lnTo>
                <a:lnTo>
                  <a:pt x="640" y="1152"/>
                </a:lnTo>
                <a:lnTo>
                  <a:pt x="652" y="1126"/>
                </a:lnTo>
                <a:lnTo>
                  <a:pt x="662" y="1102"/>
                </a:lnTo>
                <a:lnTo>
                  <a:pt x="672" y="1074"/>
                </a:lnTo>
                <a:lnTo>
                  <a:pt x="682" y="1044"/>
                </a:lnTo>
                <a:lnTo>
                  <a:pt x="692" y="1014"/>
                </a:lnTo>
                <a:lnTo>
                  <a:pt x="702" y="982"/>
                </a:lnTo>
                <a:lnTo>
                  <a:pt x="712" y="948"/>
                </a:lnTo>
                <a:lnTo>
                  <a:pt x="722" y="914"/>
                </a:lnTo>
                <a:lnTo>
                  <a:pt x="732" y="878"/>
                </a:lnTo>
                <a:lnTo>
                  <a:pt x="742" y="840"/>
                </a:lnTo>
                <a:lnTo>
                  <a:pt x="752" y="802"/>
                </a:lnTo>
                <a:lnTo>
                  <a:pt x="764" y="762"/>
                </a:lnTo>
                <a:lnTo>
                  <a:pt x="774" y="722"/>
                </a:lnTo>
                <a:lnTo>
                  <a:pt x="784" y="680"/>
                </a:lnTo>
                <a:lnTo>
                  <a:pt x="794" y="638"/>
                </a:lnTo>
                <a:lnTo>
                  <a:pt x="804" y="596"/>
                </a:lnTo>
                <a:lnTo>
                  <a:pt x="814" y="552"/>
                </a:lnTo>
                <a:lnTo>
                  <a:pt x="824" y="510"/>
                </a:lnTo>
                <a:lnTo>
                  <a:pt x="834" y="468"/>
                </a:lnTo>
                <a:lnTo>
                  <a:pt x="844" y="426"/>
                </a:lnTo>
                <a:lnTo>
                  <a:pt x="854" y="384"/>
                </a:lnTo>
                <a:lnTo>
                  <a:pt x="864" y="344"/>
                </a:lnTo>
                <a:lnTo>
                  <a:pt x="874" y="306"/>
                </a:lnTo>
                <a:lnTo>
                  <a:pt x="886" y="268"/>
                </a:lnTo>
                <a:lnTo>
                  <a:pt x="896" y="232"/>
                </a:lnTo>
                <a:lnTo>
                  <a:pt x="906" y="198"/>
                </a:lnTo>
                <a:lnTo>
                  <a:pt x="916" y="166"/>
                </a:lnTo>
                <a:lnTo>
                  <a:pt x="926" y="136"/>
                </a:lnTo>
                <a:lnTo>
                  <a:pt x="936" y="108"/>
                </a:lnTo>
                <a:lnTo>
                  <a:pt x="946" y="84"/>
                </a:lnTo>
                <a:lnTo>
                  <a:pt x="956" y="62"/>
                </a:lnTo>
                <a:lnTo>
                  <a:pt x="966" y="44"/>
                </a:lnTo>
                <a:lnTo>
                  <a:pt x="976" y="28"/>
                </a:lnTo>
                <a:lnTo>
                  <a:pt x="986" y="16"/>
                </a:lnTo>
                <a:lnTo>
                  <a:pt x="998" y="8"/>
                </a:lnTo>
                <a:lnTo>
                  <a:pt x="1008" y="2"/>
                </a:lnTo>
                <a:lnTo>
                  <a:pt x="1018" y="0"/>
                </a:lnTo>
                <a:lnTo>
                  <a:pt x="1028" y="2"/>
                </a:lnTo>
                <a:lnTo>
                  <a:pt x="1038" y="8"/>
                </a:lnTo>
                <a:lnTo>
                  <a:pt x="1048" y="16"/>
                </a:lnTo>
                <a:lnTo>
                  <a:pt x="1058" y="28"/>
                </a:lnTo>
                <a:lnTo>
                  <a:pt x="1068" y="44"/>
                </a:lnTo>
                <a:lnTo>
                  <a:pt x="1078" y="62"/>
                </a:lnTo>
                <a:lnTo>
                  <a:pt x="1088" y="84"/>
                </a:lnTo>
                <a:lnTo>
                  <a:pt x="1098" y="108"/>
                </a:lnTo>
                <a:lnTo>
                  <a:pt x="1110" y="136"/>
                </a:lnTo>
                <a:lnTo>
                  <a:pt x="1120" y="166"/>
                </a:lnTo>
                <a:lnTo>
                  <a:pt x="1130" y="198"/>
                </a:lnTo>
                <a:lnTo>
                  <a:pt x="1140" y="232"/>
                </a:lnTo>
                <a:lnTo>
                  <a:pt x="1150" y="268"/>
                </a:lnTo>
                <a:lnTo>
                  <a:pt x="1160" y="306"/>
                </a:lnTo>
                <a:lnTo>
                  <a:pt x="1170" y="344"/>
                </a:lnTo>
                <a:lnTo>
                  <a:pt x="1180" y="384"/>
                </a:lnTo>
                <a:lnTo>
                  <a:pt x="1190" y="426"/>
                </a:lnTo>
                <a:lnTo>
                  <a:pt x="1200" y="468"/>
                </a:lnTo>
                <a:lnTo>
                  <a:pt x="1210" y="510"/>
                </a:lnTo>
                <a:lnTo>
                  <a:pt x="1222" y="552"/>
                </a:lnTo>
                <a:lnTo>
                  <a:pt x="1232" y="596"/>
                </a:lnTo>
                <a:lnTo>
                  <a:pt x="1242" y="638"/>
                </a:lnTo>
                <a:lnTo>
                  <a:pt x="1252" y="680"/>
                </a:lnTo>
                <a:lnTo>
                  <a:pt x="1262" y="722"/>
                </a:lnTo>
                <a:lnTo>
                  <a:pt x="1272" y="762"/>
                </a:lnTo>
                <a:lnTo>
                  <a:pt x="1282" y="802"/>
                </a:lnTo>
                <a:lnTo>
                  <a:pt x="1292" y="840"/>
                </a:lnTo>
                <a:lnTo>
                  <a:pt x="1302" y="878"/>
                </a:lnTo>
                <a:lnTo>
                  <a:pt x="1312" y="914"/>
                </a:lnTo>
                <a:lnTo>
                  <a:pt x="1322" y="948"/>
                </a:lnTo>
                <a:lnTo>
                  <a:pt x="1334" y="982"/>
                </a:lnTo>
                <a:lnTo>
                  <a:pt x="1344" y="1014"/>
                </a:lnTo>
                <a:lnTo>
                  <a:pt x="1354" y="1044"/>
                </a:lnTo>
                <a:lnTo>
                  <a:pt x="1364" y="1074"/>
                </a:lnTo>
                <a:lnTo>
                  <a:pt x="1374" y="1102"/>
                </a:lnTo>
                <a:lnTo>
                  <a:pt x="1384" y="1126"/>
                </a:lnTo>
                <a:lnTo>
                  <a:pt x="1394" y="1152"/>
                </a:lnTo>
                <a:lnTo>
                  <a:pt x="1404" y="1174"/>
                </a:lnTo>
                <a:lnTo>
                  <a:pt x="1414" y="1196"/>
                </a:lnTo>
                <a:lnTo>
                  <a:pt x="1424" y="1214"/>
                </a:lnTo>
                <a:lnTo>
                  <a:pt x="1434" y="1232"/>
                </a:lnTo>
                <a:lnTo>
                  <a:pt x="1446" y="1250"/>
                </a:lnTo>
                <a:lnTo>
                  <a:pt x="1456" y="1266"/>
                </a:lnTo>
                <a:lnTo>
                  <a:pt x="1466" y="1280"/>
                </a:lnTo>
                <a:lnTo>
                  <a:pt x="1476" y="1294"/>
                </a:lnTo>
                <a:lnTo>
                  <a:pt x="1486" y="1306"/>
                </a:lnTo>
                <a:lnTo>
                  <a:pt x="1496" y="1316"/>
                </a:lnTo>
                <a:lnTo>
                  <a:pt x="1506" y="1326"/>
                </a:lnTo>
                <a:lnTo>
                  <a:pt x="1516" y="1334"/>
                </a:lnTo>
                <a:lnTo>
                  <a:pt x="1526" y="1344"/>
                </a:lnTo>
                <a:lnTo>
                  <a:pt x="1536" y="1350"/>
                </a:lnTo>
                <a:lnTo>
                  <a:pt x="1546" y="1356"/>
                </a:lnTo>
                <a:lnTo>
                  <a:pt x="1558" y="1362"/>
                </a:lnTo>
                <a:lnTo>
                  <a:pt x="1568" y="1368"/>
                </a:lnTo>
                <a:lnTo>
                  <a:pt x="1578" y="1372"/>
                </a:lnTo>
                <a:lnTo>
                  <a:pt x="1588" y="1376"/>
                </a:lnTo>
                <a:lnTo>
                  <a:pt x="1598" y="1380"/>
                </a:lnTo>
                <a:lnTo>
                  <a:pt x="1608" y="1384"/>
                </a:lnTo>
                <a:lnTo>
                  <a:pt x="1618" y="1386"/>
                </a:lnTo>
                <a:lnTo>
                  <a:pt x="1628" y="1390"/>
                </a:lnTo>
                <a:lnTo>
                  <a:pt x="1638" y="1392"/>
                </a:lnTo>
                <a:lnTo>
                  <a:pt x="1648" y="1394"/>
                </a:lnTo>
                <a:lnTo>
                  <a:pt x="1660" y="1396"/>
                </a:lnTo>
                <a:lnTo>
                  <a:pt x="1670" y="1396"/>
                </a:lnTo>
                <a:lnTo>
                  <a:pt x="1680" y="1398"/>
                </a:lnTo>
                <a:lnTo>
                  <a:pt x="1690" y="1398"/>
                </a:lnTo>
                <a:lnTo>
                  <a:pt x="1700" y="1400"/>
                </a:lnTo>
                <a:lnTo>
                  <a:pt x="1710" y="1400"/>
                </a:lnTo>
                <a:lnTo>
                  <a:pt x="1720" y="1402"/>
                </a:lnTo>
                <a:lnTo>
                  <a:pt x="1730" y="1402"/>
                </a:lnTo>
                <a:lnTo>
                  <a:pt x="1740" y="1402"/>
                </a:lnTo>
                <a:lnTo>
                  <a:pt x="1750" y="1402"/>
                </a:lnTo>
                <a:lnTo>
                  <a:pt x="1760" y="1404"/>
                </a:lnTo>
                <a:lnTo>
                  <a:pt x="1772" y="1404"/>
                </a:lnTo>
                <a:lnTo>
                  <a:pt x="1782" y="1404"/>
                </a:lnTo>
                <a:lnTo>
                  <a:pt x="1792" y="1404"/>
                </a:lnTo>
                <a:lnTo>
                  <a:pt x="1802" y="1404"/>
                </a:lnTo>
                <a:lnTo>
                  <a:pt x="1812" y="1404"/>
                </a:lnTo>
                <a:lnTo>
                  <a:pt x="1822" y="1404"/>
                </a:lnTo>
                <a:lnTo>
                  <a:pt x="1832" y="1404"/>
                </a:lnTo>
                <a:lnTo>
                  <a:pt x="1842" y="1404"/>
                </a:lnTo>
                <a:lnTo>
                  <a:pt x="1852" y="1404"/>
                </a:lnTo>
                <a:lnTo>
                  <a:pt x="1862" y="1404"/>
                </a:lnTo>
                <a:lnTo>
                  <a:pt x="1872" y="1404"/>
                </a:lnTo>
                <a:lnTo>
                  <a:pt x="1884" y="1404"/>
                </a:lnTo>
                <a:lnTo>
                  <a:pt x="1894" y="1404"/>
                </a:lnTo>
                <a:lnTo>
                  <a:pt x="1904" y="1404"/>
                </a:lnTo>
                <a:lnTo>
                  <a:pt x="1914" y="1404"/>
                </a:lnTo>
                <a:lnTo>
                  <a:pt x="1924" y="1404"/>
                </a:lnTo>
                <a:lnTo>
                  <a:pt x="1934" y="1404"/>
                </a:lnTo>
                <a:lnTo>
                  <a:pt x="1944" y="1404"/>
                </a:lnTo>
                <a:lnTo>
                  <a:pt x="1954" y="1404"/>
                </a:lnTo>
                <a:lnTo>
                  <a:pt x="1964" y="1404"/>
                </a:lnTo>
                <a:lnTo>
                  <a:pt x="1974" y="1404"/>
                </a:lnTo>
                <a:lnTo>
                  <a:pt x="1984" y="1404"/>
                </a:lnTo>
                <a:lnTo>
                  <a:pt x="1994" y="1404"/>
                </a:lnTo>
                <a:lnTo>
                  <a:pt x="2006" y="1404"/>
                </a:lnTo>
                <a:lnTo>
                  <a:pt x="2016" y="1404"/>
                </a:lnTo>
                <a:lnTo>
                  <a:pt x="2026" y="140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33400" y="6476926"/>
            <a:ext cx="3879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857250" y="4248076"/>
            <a:ext cx="3216275" cy="2228850"/>
          </a:xfrm>
          <a:custGeom>
            <a:avLst/>
            <a:gdLst>
              <a:gd name="T0" fmla="*/ 30 w 2026"/>
              <a:gd name="T1" fmla="*/ 1404 h 1404"/>
              <a:gd name="T2" fmla="*/ 70 w 2026"/>
              <a:gd name="T3" fmla="*/ 1404 h 1404"/>
              <a:gd name="T4" fmla="*/ 112 w 2026"/>
              <a:gd name="T5" fmla="*/ 1404 h 1404"/>
              <a:gd name="T6" fmla="*/ 152 w 2026"/>
              <a:gd name="T7" fmla="*/ 1404 h 1404"/>
              <a:gd name="T8" fmla="*/ 192 w 2026"/>
              <a:gd name="T9" fmla="*/ 1404 h 1404"/>
              <a:gd name="T10" fmla="*/ 234 w 2026"/>
              <a:gd name="T11" fmla="*/ 1404 h 1404"/>
              <a:gd name="T12" fmla="*/ 274 w 2026"/>
              <a:gd name="T13" fmla="*/ 1404 h 1404"/>
              <a:gd name="T14" fmla="*/ 314 w 2026"/>
              <a:gd name="T15" fmla="*/ 1404 h 1404"/>
              <a:gd name="T16" fmla="*/ 356 w 2026"/>
              <a:gd name="T17" fmla="*/ 1404 h 1404"/>
              <a:gd name="T18" fmla="*/ 396 w 2026"/>
              <a:gd name="T19" fmla="*/ 1404 h 1404"/>
              <a:gd name="T20" fmla="*/ 438 w 2026"/>
              <a:gd name="T21" fmla="*/ 1404 h 1404"/>
              <a:gd name="T22" fmla="*/ 478 w 2026"/>
              <a:gd name="T23" fmla="*/ 1404 h 1404"/>
              <a:gd name="T24" fmla="*/ 518 w 2026"/>
              <a:gd name="T25" fmla="*/ 1404 h 1404"/>
              <a:gd name="T26" fmla="*/ 560 w 2026"/>
              <a:gd name="T27" fmla="*/ 1404 h 1404"/>
              <a:gd name="T28" fmla="*/ 600 w 2026"/>
              <a:gd name="T29" fmla="*/ 1402 h 1404"/>
              <a:gd name="T30" fmla="*/ 640 w 2026"/>
              <a:gd name="T31" fmla="*/ 1400 h 1404"/>
              <a:gd name="T32" fmla="*/ 682 w 2026"/>
              <a:gd name="T33" fmla="*/ 1396 h 1404"/>
              <a:gd name="T34" fmla="*/ 722 w 2026"/>
              <a:gd name="T35" fmla="*/ 1386 h 1404"/>
              <a:gd name="T36" fmla="*/ 764 w 2026"/>
              <a:gd name="T37" fmla="*/ 1372 h 1404"/>
              <a:gd name="T38" fmla="*/ 804 w 2026"/>
              <a:gd name="T39" fmla="*/ 1350 h 1404"/>
              <a:gd name="T40" fmla="*/ 844 w 2026"/>
              <a:gd name="T41" fmla="*/ 1316 h 1404"/>
              <a:gd name="T42" fmla="*/ 886 w 2026"/>
              <a:gd name="T43" fmla="*/ 1266 h 1404"/>
              <a:gd name="T44" fmla="*/ 926 w 2026"/>
              <a:gd name="T45" fmla="*/ 1196 h 1404"/>
              <a:gd name="T46" fmla="*/ 966 w 2026"/>
              <a:gd name="T47" fmla="*/ 1100 h 1404"/>
              <a:gd name="T48" fmla="*/ 1008 w 2026"/>
              <a:gd name="T49" fmla="*/ 982 h 1404"/>
              <a:gd name="T50" fmla="*/ 1048 w 2026"/>
              <a:gd name="T51" fmla="*/ 840 h 1404"/>
              <a:gd name="T52" fmla="*/ 1088 w 2026"/>
              <a:gd name="T53" fmla="*/ 680 h 1404"/>
              <a:gd name="T54" fmla="*/ 1130 w 2026"/>
              <a:gd name="T55" fmla="*/ 510 h 1404"/>
              <a:gd name="T56" fmla="*/ 1170 w 2026"/>
              <a:gd name="T57" fmla="*/ 344 h 1404"/>
              <a:gd name="T58" fmla="*/ 1210 w 2026"/>
              <a:gd name="T59" fmla="*/ 198 h 1404"/>
              <a:gd name="T60" fmla="*/ 1252 w 2026"/>
              <a:gd name="T61" fmla="*/ 84 h 1404"/>
              <a:gd name="T62" fmla="*/ 1292 w 2026"/>
              <a:gd name="T63" fmla="*/ 16 h 1404"/>
              <a:gd name="T64" fmla="*/ 1334 w 2026"/>
              <a:gd name="T65" fmla="*/ 2 h 1404"/>
              <a:gd name="T66" fmla="*/ 1374 w 2026"/>
              <a:gd name="T67" fmla="*/ 44 h 1404"/>
              <a:gd name="T68" fmla="*/ 1414 w 2026"/>
              <a:gd name="T69" fmla="*/ 136 h 1404"/>
              <a:gd name="T70" fmla="*/ 1456 w 2026"/>
              <a:gd name="T71" fmla="*/ 268 h 1404"/>
              <a:gd name="T72" fmla="*/ 1496 w 2026"/>
              <a:gd name="T73" fmla="*/ 426 h 1404"/>
              <a:gd name="T74" fmla="*/ 1536 w 2026"/>
              <a:gd name="T75" fmla="*/ 596 h 1404"/>
              <a:gd name="T76" fmla="*/ 1578 w 2026"/>
              <a:gd name="T77" fmla="*/ 762 h 1404"/>
              <a:gd name="T78" fmla="*/ 1618 w 2026"/>
              <a:gd name="T79" fmla="*/ 914 h 1404"/>
              <a:gd name="T80" fmla="*/ 1660 w 2026"/>
              <a:gd name="T81" fmla="*/ 1044 h 1404"/>
              <a:gd name="T82" fmla="*/ 1700 w 2026"/>
              <a:gd name="T83" fmla="*/ 1152 h 1404"/>
              <a:gd name="T84" fmla="*/ 1740 w 2026"/>
              <a:gd name="T85" fmla="*/ 1232 h 1404"/>
              <a:gd name="T86" fmla="*/ 1782 w 2026"/>
              <a:gd name="T87" fmla="*/ 1294 h 1404"/>
              <a:gd name="T88" fmla="*/ 1822 w 2026"/>
              <a:gd name="T89" fmla="*/ 1334 h 1404"/>
              <a:gd name="T90" fmla="*/ 1862 w 2026"/>
              <a:gd name="T91" fmla="*/ 1362 h 1404"/>
              <a:gd name="T92" fmla="*/ 1904 w 2026"/>
              <a:gd name="T93" fmla="*/ 1380 h 1404"/>
              <a:gd name="T94" fmla="*/ 1944 w 2026"/>
              <a:gd name="T95" fmla="*/ 1392 h 1404"/>
              <a:gd name="T96" fmla="*/ 1984 w 2026"/>
              <a:gd name="T97" fmla="*/ 1398 h 1404"/>
              <a:gd name="T98" fmla="*/ 2026 w 2026"/>
              <a:gd name="T99" fmla="*/ 1402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6" h="1404">
                <a:moveTo>
                  <a:pt x="0" y="1404"/>
                </a:moveTo>
                <a:lnTo>
                  <a:pt x="10" y="1404"/>
                </a:lnTo>
                <a:lnTo>
                  <a:pt x="20" y="1404"/>
                </a:lnTo>
                <a:lnTo>
                  <a:pt x="30" y="1404"/>
                </a:lnTo>
                <a:lnTo>
                  <a:pt x="40" y="1404"/>
                </a:lnTo>
                <a:lnTo>
                  <a:pt x="50" y="1404"/>
                </a:lnTo>
                <a:lnTo>
                  <a:pt x="60" y="1404"/>
                </a:lnTo>
                <a:lnTo>
                  <a:pt x="70" y="1404"/>
                </a:lnTo>
                <a:lnTo>
                  <a:pt x="80" y="1404"/>
                </a:lnTo>
                <a:lnTo>
                  <a:pt x="90" y="1404"/>
                </a:lnTo>
                <a:lnTo>
                  <a:pt x="102" y="1404"/>
                </a:lnTo>
                <a:lnTo>
                  <a:pt x="112" y="1404"/>
                </a:lnTo>
                <a:lnTo>
                  <a:pt x="122" y="1404"/>
                </a:lnTo>
                <a:lnTo>
                  <a:pt x="132" y="1404"/>
                </a:lnTo>
                <a:lnTo>
                  <a:pt x="142" y="1404"/>
                </a:lnTo>
                <a:lnTo>
                  <a:pt x="152" y="1404"/>
                </a:lnTo>
                <a:lnTo>
                  <a:pt x="162" y="1404"/>
                </a:lnTo>
                <a:lnTo>
                  <a:pt x="172" y="1404"/>
                </a:lnTo>
                <a:lnTo>
                  <a:pt x="182" y="1404"/>
                </a:lnTo>
                <a:lnTo>
                  <a:pt x="192" y="1404"/>
                </a:lnTo>
                <a:lnTo>
                  <a:pt x="202" y="1404"/>
                </a:lnTo>
                <a:lnTo>
                  <a:pt x="214" y="1404"/>
                </a:lnTo>
                <a:lnTo>
                  <a:pt x="224" y="1404"/>
                </a:lnTo>
                <a:lnTo>
                  <a:pt x="234" y="1404"/>
                </a:lnTo>
                <a:lnTo>
                  <a:pt x="244" y="1404"/>
                </a:lnTo>
                <a:lnTo>
                  <a:pt x="254" y="1404"/>
                </a:lnTo>
                <a:lnTo>
                  <a:pt x="264" y="1404"/>
                </a:lnTo>
                <a:lnTo>
                  <a:pt x="274" y="1404"/>
                </a:lnTo>
                <a:lnTo>
                  <a:pt x="284" y="1404"/>
                </a:lnTo>
                <a:lnTo>
                  <a:pt x="294" y="1404"/>
                </a:lnTo>
                <a:lnTo>
                  <a:pt x="304" y="1404"/>
                </a:lnTo>
                <a:lnTo>
                  <a:pt x="314" y="1404"/>
                </a:lnTo>
                <a:lnTo>
                  <a:pt x="326" y="1404"/>
                </a:lnTo>
                <a:lnTo>
                  <a:pt x="336" y="1404"/>
                </a:lnTo>
                <a:lnTo>
                  <a:pt x="346" y="1404"/>
                </a:lnTo>
                <a:lnTo>
                  <a:pt x="356" y="1404"/>
                </a:lnTo>
                <a:lnTo>
                  <a:pt x="366" y="1404"/>
                </a:lnTo>
                <a:lnTo>
                  <a:pt x="376" y="1404"/>
                </a:lnTo>
                <a:lnTo>
                  <a:pt x="386" y="1404"/>
                </a:lnTo>
                <a:lnTo>
                  <a:pt x="396" y="1404"/>
                </a:lnTo>
                <a:lnTo>
                  <a:pt x="406" y="1404"/>
                </a:lnTo>
                <a:lnTo>
                  <a:pt x="416" y="1404"/>
                </a:lnTo>
                <a:lnTo>
                  <a:pt x="426" y="1404"/>
                </a:lnTo>
                <a:lnTo>
                  <a:pt x="438" y="1404"/>
                </a:lnTo>
                <a:lnTo>
                  <a:pt x="448" y="1404"/>
                </a:lnTo>
                <a:lnTo>
                  <a:pt x="458" y="1404"/>
                </a:lnTo>
                <a:lnTo>
                  <a:pt x="468" y="1404"/>
                </a:lnTo>
                <a:lnTo>
                  <a:pt x="478" y="1404"/>
                </a:lnTo>
                <a:lnTo>
                  <a:pt x="488" y="1404"/>
                </a:lnTo>
                <a:lnTo>
                  <a:pt x="498" y="1404"/>
                </a:lnTo>
                <a:lnTo>
                  <a:pt x="508" y="1404"/>
                </a:lnTo>
                <a:lnTo>
                  <a:pt x="518" y="1404"/>
                </a:lnTo>
                <a:lnTo>
                  <a:pt x="528" y="1404"/>
                </a:lnTo>
                <a:lnTo>
                  <a:pt x="538" y="1404"/>
                </a:lnTo>
                <a:lnTo>
                  <a:pt x="550" y="1404"/>
                </a:lnTo>
                <a:lnTo>
                  <a:pt x="560" y="1404"/>
                </a:lnTo>
                <a:lnTo>
                  <a:pt x="570" y="1404"/>
                </a:lnTo>
                <a:lnTo>
                  <a:pt x="580" y="1404"/>
                </a:lnTo>
                <a:lnTo>
                  <a:pt x="590" y="1402"/>
                </a:lnTo>
                <a:lnTo>
                  <a:pt x="600" y="1402"/>
                </a:lnTo>
                <a:lnTo>
                  <a:pt x="610" y="1402"/>
                </a:lnTo>
                <a:lnTo>
                  <a:pt x="620" y="1402"/>
                </a:lnTo>
                <a:lnTo>
                  <a:pt x="630" y="1400"/>
                </a:lnTo>
                <a:lnTo>
                  <a:pt x="640" y="1400"/>
                </a:lnTo>
                <a:lnTo>
                  <a:pt x="652" y="1398"/>
                </a:lnTo>
                <a:lnTo>
                  <a:pt x="662" y="1398"/>
                </a:lnTo>
                <a:lnTo>
                  <a:pt x="672" y="1396"/>
                </a:lnTo>
                <a:lnTo>
                  <a:pt x="682" y="1396"/>
                </a:lnTo>
                <a:lnTo>
                  <a:pt x="692" y="1394"/>
                </a:lnTo>
                <a:lnTo>
                  <a:pt x="702" y="1392"/>
                </a:lnTo>
                <a:lnTo>
                  <a:pt x="712" y="1390"/>
                </a:lnTo>
                <a:lnTo>
                  <a:pt x="722" y="1386"/>
                </a:lnTo>
                <a:lnTo>
                  <a:pt x="732" y="1384"/>
                </a:lnTo>
                <a:lnTo>
                  <a:pt x="742" y="1380"/>
                </a:lnTo>
                <a:lnTo>
                  <a:pt x="752" y="1376"/>
                </a:lnTo>
                <a:lnTo>
                  <a:pt x="764" y="1372"/>
                </a:lnTo>
                <a:lnTo>
                  <a:pt x="774" y="1368"/>
                </a:lnTo>
                <a:lnTo>
                  <a:pt x="784" y="1362"/>
                </a:lnTo>
                <a:lnTo>
                  <a:pt x="794" y="1356"/>
                </a:lnTo>
                <a:lnTo>
                  <a:pt x="804" y="1350"/>
                </a:lnTo>
                <a:lnTo>
                  <a:pt x="814" y="1344"/>
                </a:lnTo>
                <a:lnTo>
                  <a:pt x="824" y="1334"/>
                </a:lnTo>
                <a:lnTo>
                  <a:pt x="834" y="1326"/>
                </a:lnTo>
                <a:lnTo>
                  <a:pt x="844" y="1316"/>
                </a:lnTo>
                <a:lnTo>
                  <a:pt x="854" y="1306"/>
                </a:lnTo>
                <a:lnTo>
                  <a:pt x="864" y="1294"/>
                </a:lnTo>
                <a:lnTo>
                  <a:pt x="874" y="1280"/>
                </a:lnTo>
                <a:lnTo>
                  <a:pt x="886" y="1266"/>
                </a:lnTo>
                <a:lnTo>
                  <a:pt x="896" y="1250"/>
                </a:lnTo>
                <a:lnTo>
                  <a:pt x="906" y="1232"/>
                </a:lnTo>
                <a:lnTo>
                  <a:pt x="916" y="1214"/>
                </a:lnTo>
                <a:lnTo>
                  <a:pt x="926" y="1196"/>
                </a:lnTo>
                <a:lnTo>
                  <a:pt x="936" y="1174"/>
                </a:lnTo>
                <a:lnTo>
                  <a:pt x="946" y="1152"/>
                </a:lnTo>
                <a:lnTo>
                  <a:pt x="956" y="1126"/>
                </a:lnTo>
                <a:lnTo>
                  <a:pt x="966" y="1100"/>
                </a:lnTo>
                <a:lnTo>
                  <a:pt x="976" y="1074"/>
                </a:lnTo>
                <a:lnTo>
                  <a:pt x="986" y="1044"/>
                </a:lnTo>
                <a:lnTo>
                  <a:pt x="998" y="1014"/>
                </a:lnTo>
                <a:lnTo>
                  <a:pt x="1008" y="982"/>
                </a:lnTo>
                <a:lnTo>
                  <a:pt x="1018" y="948"/>
                </a:lnTo>
                <a:lnTo>
                  <a:pt x="1028" y="914"/>
                </a:lnTo>
                <a:lnTo>
                  <a:pt x="1038" y="878"/>
                </a:lnTo>
                <a:lnTo>
                  <a:pt x="1048" y="840"/>
                </a:lnTo>
                <a:lnTo>
                  <a:pt x="1058" y="802"/>
                </a:lnTo>
                <a:lnTo>
                  <a:pt x="1068" y="762"/>
                </a:lnTo>
                <a:lnTo>
                  <a:pt x="1078" y="720"/>
                </a:lnTo>
                <a:lnTo>
                  <a:pt x="1088" y="680"/>
                </a:lnTo>
                <a:lnTo>
                  <a:pt x="1098" y="638"/>
                </a:lnTo>
                <a:lnTo>
                  <a:pt x="1110" y="596"/>
                </a:lnTo>
                <a:lnTo>
                  <a:pt x="1120" y="552"/>
                </a:lnTo>
                <a:lnTo>
                  <a:pt x="1130" y="510"/>
                </a:lnTo>
                <a:lnTo>
                  <a:pt x="1140" y="468"/>
                </a:lnTo>
                <a:lnTo>
                  <a:pt x="1150" y="426"/>
                </a:lnTo>
                <a:lnTo>
                  <a:pt x="1160" y="384"/>
                </a:lnTo>
                <a:lnTo>
                  <a:pt x="1170" y="344"/>
                </a:lnTo>
                <a:lnTo>
                  <a:pt x="1180" y="306"/>
                </a:lnTo>
                <a:lnTo>
                  <a:pt x="1190" y="268"/>
                </a:lnTo>
                <a:lnTo>
                  <a:pt x="1200" y="232"/>
                </a:lnTo>
                <a:lnTo>
                  <a:pt x="1210" y="198"/>
                </a:lnTo>
                <a:lnTo>
                  <a:pt x="1222" y="166"/>
                </a:lnTo>
                <a:lnTo>
                  <a:pt x="1232" y="136"/>
                </a:lnTo>
                <a:lnTo>
                  <a:pt x="1242" y="108"/>
                </a:lnTo>
                <a:lnTo>
                  <a:pt x="1252" y="84"/>
                </a:lnTo>
                <a:lnTo>
                  <a:pt x="1262" y="62"/>
                </a:lnTo>
                <a:lnTo>
                  <a:pt x="1272" y="44"/>
                </a:lnTo>
                <a:lnTo>
                  <a:pt x="1282" y="28"/>
                </a:lnTo>
                <a:lnTo>
                  <a:pt x="1292" y="16"/>
                </a:lnTo>
                <a:lnTo>
                  <a:pt x="1302" y="8"/>
                </a:lnTo>
                <a:lnTo>
                  <a:pt x="1312" y="2"/>
                </a:lnTo>
                <a:lnTo>
                  <a:pt x="1322" y="0"/>
                </a:lnTo>
                <a:lnTo>
                  <a:pt x="1334" y="2"/>
                </a:lnTo>
                <a:lnTo>
                  <a:pt x="1344" y="8"/>
                </a:lnTo>
                <a:lnTo>
                  <a:pt x="1354" y="16"/>
                </a:lnTo>
                <a:lnTo>
                  <a:pt x="1364" y="28"/>
                </a:lnTo>
                <a:lnTo>
                  <a:pt x="1374" y="44"/>
                </a:lnTo>
                <a:lnTo>
                  <a:pt x="1384" y="62"/>
                </a:lnTo>
                <a:lnTo>
                  <a:pt x="1394" y="84"/>
                </a:lnTo>
                <a:lnTo>
                  <a:pt x="1404" y="108"/>
                </a:lnTo>
                <a:lnTo>
                  <a:pt x="1414" y="136"/>
                </a:lnTo>
                <a:lnTo>
                  <a:pt x="1424" y="166"/>
                </a:lnTo>
                <a:lnTo>
                  <a:pt x="1434" y="198"/>
                </a:lnTo>
                <a:lnTo>
                  <a:pt x="1446" y="232"/>
                </a:lnTo>
                <a:lnTo>
                  <a:pt x="1456" y="268"/>
                </a:lnTo>
                <a:lnTo>
                  <a:pt x="1466" y="306"/>
                </a:lnTo>
                <a:lnTo>
                  <a:pt x="1476" y="344"/>
                </a:lnTo>
                <a:lnTo>
                  <a:pt x="1486" y="384"/>
                </a:lnTo>
                <a:lnTo>
                  <a:pt x="1496" y="426"/>
                </a:lnTo>
                <a:lnTo>
                  <a:pt x="1506" y="468"/>
                </a:lnTo>
                <a:lnTo>
                  <a:pt x="1516" y="510"/>
                </a:lnTo>
                <a:lnTo>
                  <a:pt x="1526" y="552"/>
                </a:lnTo>
                <a:lnTo>
                  <a:pt x="1536" y="596"/>
                </a:lnTo>
                <a:lnTo>
                  <a:pt x="1546" y="638"/>
                </a:lnTo>
                <a:lnTo>
                  <a:pt x="1558" y="680"/>
                </a:lnTo>
                <a:lnTo>
                  <a:pt x="1568" y="720"/>
                </a:lnTo>
                <a:lnTo>
                  <a:pt x="1578" y="762"/>
                </a:lnTo>
                <a:lnTo>
                  <a:pt x="1588" y="802"/>
                </a:lnTo>
                <a:lnTo>
                  <a:pt x="1598" y="840"/>
                </a:lnTo>
                <a:lnTo>
                  <a:pt x="1608" y="878"/>
                </a:lnTo>
                <a:lnTo>
                  <a:pt x="1618" y="914"/>
                </a:lnTo>
                <a:lnTo>
                  <a:pt x="1628" y="948"/>
                </a:lnTo>
                <a:lnTo>
                  <a:pt x="1638" y="982"/>
                </a:lnTo>
                <a:lnTo>
                  <a:pt x="1648" y="1014"/>
                </a:lnTo>
                <a:lnTo>
                  <a:pt x="1660" y="1044"/>
                </a:lnTo>
                <a:lnTo>
                  <a:pt x="1670" y="1074"/>
                </a:lnTo>
                <a:lnTo>
                  <a:pt x="1680" y="1100"/>
                </a:lnTo>
                <a:lnTo>
                  <a:pt x="1690" y="1126"/>
                </a:lnTo>
                <a:lnTo>
                  <a:pt x="1700" y="1152"/>
                </a:lnTo>
                <a:lnTo>
                  <a:pt x="1710" y="1174"/>
                </a:lnTo>
                <a:lnTo>
                  <a:pt x="1720" y="1196"/>
                </a:lnTo>
                <a:lnTo>
                  <a:pt x="1730" y="1214"/>
                </a:lnTo>
                <a:lnTo>
                  <a:pt x="1740" y="1232"/>
                </a:lnTo>
                <a:lnTo>
                  <a:pt x="1750" y="1250"/>
                </a:lnTo>
                <a:lnTo>
                  <a:pt x="1760" y="1266"/>
                </a:lnTo>
                <a:lnTo>
                  <a:pt x="1772" y="1280"/>
                </a:lnTo>
                <a:lnTo>
                  <a:pt x="1782" y="1294"/>
                </a:lnTo>
                <a:lnTo>
                  <a:pt x="1792" y="1306"/>
                </a:lnTo>
                <a:lnTo>
                  <a:pt x="1802" y="1316"/>
                </a:lnTo>
                <a:lnTo>
                  <a:pt x="1812" y="1326"/>
                </a:lnTo>
                <a:lnTo>
                  <a:pt x="1822" y="1334"/>
                </a:lnTo>
                <a:lnTo>
                  <a:pt x="1832" y="1344"/>
                </a:lnTo>
                <a:lnTo>
                  <a:pt x="1842" y="1350"/>
                </a:lnTo>
                <a:lnTo>
                  <a:pt x="1852" y="1356"/>
                </a:lnTo>
                <a:lnTo>
                  <a:pt x="1862" y="1362"/>
                </a:lnTo>
                <a:lnTo>
                  <a:pt x="1872" y="1368"/>
                </a:lnTo>
                <a:lnTo>
                  <a:pt x="1884" y="1372"/>
                </a:lnTo>
                <a:lnTo>
                  <a:pt x="1894" y="1376"/>
                </a:lnTo>
                <a:lnTo>
                  <a:pt x="1904" y="1380"/>
                </a:lnTo>
                <a:lnTo>
                  <a:pt x="1914" y="1384"/>
                </a:lnTo>
                <a:lnTo>
                  <a:pt x="1924" y="1386"/>
                </a:lnTo>
                <a:lnTo>
                  <a:pt x="1934" y="1390"/>
                </a:lnTo>
                <a:lnTo>
                  <a:pt x="1944" y="1392"/>
                </a:lnTo>
                <a:lnTo>
                  <a:pt x="1954" y="1394"/>
                </a:lnTo>
                <a:lnTo>
                  <a:pt x="1964" y="1396"/>
                </a:lnTo>
                <a:lnTo>
                  <a:pt x="1974" y="1396"/>
                </a:lnTo>
                <a:lnTo>
                  <a:pt x="1984" y="1398"/>
                </a:lnTo>
                <a:lnTo>
                  <a:pt x="1994" y="1398"/>
                </a:lnTo>
                <a:lnTo>
                  <a:pt x="2006" y="1400"/>
                </a:lnTo>
                <a:lnTo>
                  <a:pt x="2016" y="1400"/>
                </a:lnTo>
                <a:lnTo>
                  <a:pt x="2026" y="14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788025" y="5106913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5788025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724525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5781675" y="523073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5807075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6381750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2"/>
          <p:cNvSpPr>
            <a:spLocks/>
          </p:cNvSpPr>
          <p:nvPr/>
        </p:nvSpPr>
        <p:spPr bwMode="auto">
          <a:xfrm>
            <a:off x="6315075" y="5176763"/>
            <a:ext cx="41275" cy="57150"/>
          </a:xfrm>
          <a:custGeom>
            <a:avLst/>
            <a:gdLst>
              <a:gd name="T0" fmla="*/ 12 w 26"/>
              <a:gd name="T1" fmla="*/ 0 h 36"/>
              <a:gd name="T2" fmla="*/ 6 w 26"/>
              <a:gd name="T3" fmla="*/ 2 h 36"/>
              <a:gd name="T4" fmla="*/ 2 w 26"/>
              <a:gd name="T5" fmla="*/ 6 h 36"/>
              <a:gd name="T6" fmla="*/ 0 w 26"/>
              <a:gd name="T7" fmla="*/ 16 h 36"/>
              <a:gd name="T8" fmla="*/ 0 w 26"/>
              <a:gd name="T9" fmla="*/ 20 h 36"/>
              <a:gd name="T10" fmla="*/ 2 w 26"/>
              <a:gd name="T11" fmla="*/ 30 h 36"/>
              <a:gd name="T12" fmla="*/ 6 w 26"/>
              <a:gd name="T13" fmla="*/ 36 h 36"/>
              <a:gd name="T14" fmla="*/ 12 w 26"/>
              <a:gd name="T15" fmla="*/ 36 h 36"/>
              <a:gd name="T16" fmla="*/ 14 w 26"/>
              <a:gd name="T17" fmla="*/ 36 h 36"/>
              <a:gd name="T18" fmla="*/ 20 w 26"/>
              <a:gd name="T19" fmla="*/ 36 h 36"/>
              <a:gd name="T20" fmla="*/ 24 w 26"/>
              <a:gd name="T21" fmla="*/ 30 h 36"/>
              <a:gd name="T22" fmla="*/ 26 w 26"/>
              <a:gd name="T23" fmla="*/ 20 h 36"/>
              <a:gd name="T24" fmla="*/ 26 w 26"/>
              <a:gd name="T25" fmla="*/ 16 h 36"/>
              <a:gd name="T26" fmla="*/ 24 w 26"/>
              <a:gd name="T27" fmla="*/ 6 h 36"/>
              <a:gd name="T28" fmla="*/ 20 w 26"/>
              <a:gd name="T29" fmla="*/ 2 h 36"/>
              <a:gd name="T30" fmla="*/ 14 w 26"/>
              <a:gd name="T31" fmla="*/ 0 h 36"/>
              <a:gd name="T32" fmla="*/ 12 w 26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6">
                <a:moveTo>
                  <a:pt x="12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6" y="20"/>
                </a:lnTo>
                <a:lnTo>
                  <a:pt x="26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6375400" y="523073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6400800" y="5176763"/>
            <a:ext cx="38100" cy="57150"/>
          </a:xfrm>
          <a:custGeom>
            <a:avLst/>
            <a:gdLst>
              <a:gd name="T0" fmla="*/ 2 w 24"/>
              <a:gd name="T1" fmla="*/ 8 h 36"/>
              <a:gd name="T2" fmla="*/ 2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6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8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2" y="8"/>
                </a:move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8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6972300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6908800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4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4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4" y="20"/>
                </a:lnTo>
                <a:lnTo>
                  <a:pt x="24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6969125" y="5230738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6994525" y="5176763"/>
            <a:ext cx="41275" cy="38100"/>
          </a:xfrm>
          <a:custGeom>
            <a:avLst/>
            <a:gdLst>
              <a:gd name="T0" fmla="*/ 16 w 26"/>
              <a:gd name="T1" fmla="*/ 0 h 24"/>
              <a:gd name="T2" fmla="*/ 0 w 26"/>
              <a:gd name="T3" fmla="*/ 24 h 24"/>
              <a:gd name="T4" fmla="*/ 26 w 26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4">
                <a:moveTo>
                  <a:pt x="16" y="0"/>
                </a:moveTo>
                <a:lnTo>
                  <a:pt x="0" y="24"/>
                </a:lnTo>
                <a:lnTo>
                  <a:pt x="26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019925" y="5176763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7566025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>
            <a:off x="7502525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559675" y="523073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7588250" y="5176763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6 h 36"/>
              <a:gd name="T20" fmla="*/ 12 w 24"/>
              <a:gd name="T21" fmla="*/ 36 h 36"/>
              <a:gd name="T22" fmla="*/ 12 w 24"/>
              <a:gd name="T23" fmla="*/ 36 h 36"/>
              <a:gd name="T24" fmla="*/ 18 w 24"/>
              <a:gd name="T25" fmla="*/ 36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20 h 36"/>
              <a:gd name="T34" fmla="*/ 18 w 24"/>
              <a:gd name="T35" fmla="*/ 16 h 36"/>
              <a:gd name="T36" fmla="*/ 12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20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6"/>
                </a:lnTo>
                <a:lnTo>
                  <a:pt x="12" y="36"/>
                </a:lnTo>
                <a:lnTo>
                  <a:pt x="12" y="36"/>
                </a:lnTo>
                <a:lnTo>
                  <a:pt x="18" y="36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20"/>
                </a:lnTo>
                <a:lnTo>
                  <a:pt x="18" y="16"/>
                </a:lnTo>
                <a:lnTo>
                  <a:pt x="12" y="14"/>
                </a:lnTo>
                <a:lnTo>
                  <a:pt x="12" y="14"/>
                </a:lnTo>
                <a:lnTo>
                  <a:pt x="6" y="1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8159750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5"/>
          <p:cNvSpPr>
            <a:spLocks/>
          </p:cNvSpPr>
          <p:nvPr/>
        </p:nvSpPr>
        <p:spPr bwMode="auto">
          <a:xfrm>
            <a:off x="8096250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6"/>
          <p:cNvSpPr>
            <a:spLocks/>
          </p:cNvSpPr>
          <p:nvPr/>
        </p:nvSpPr>
        <p:spPr bwMode="auto">
          <a:xfrm>
            <a:off x="8153400" y="523073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>
            <a:off x="8178800" y="5176763"/>
            <a:ext cx="38100" cy="57150"/>
          </a:xfrm>
          <a:custGeom>
            <a:avLst/>
            <a:gdLst>
              <a:gd name="T0" fmla="*/ 8 w 24"/>
              <a:gd name="T1" fmla="*/ 0 h 36"/>
              <a:gd name="T2" fmla="*/ 4 w 24"/>
              <a:gd name="T3" fmla="*/ 2 h 36"/>
              <a:gd name="T4" fmla="*/ 2 w 24"/>
              <a:gd name="T5" fmla="*/ 4 h 36"/>
              <a:gd name="T6" fmla="*/ 2 w 24"/>
              <a:gd name="T7" fmla="*/ 8 h 36"/>
              <a:gd name="T8" fmla="*/ 4 w 24"/>
              <a:gd name="T9" fmla="*/ 12 h 36"/>
              <a:gd name="T10" fmla="*/ 8 w 24"/>
              <a:gd name="T11" fmla="*/ 14 h 36"/>
              <a:gd name="T12" fmla="*/ 14 w 24"/>
              <a:gd name="T13" fmla="*/ 16 h 36"/>
              <a:gd name="T14" fmla="*/ 20 w 24"/>
              <a:gd name="T15" fmla="*/ 18 h 36"/>
              <a:gd name="T16" fmla="*/ 24 w 24"/>
              <a:gd name="T17" fmla="*/ 20 h 36"/>
              <a:gd name="T18" fmla="*/ 24 w 24"/>
              <a:gd name="T19" fmla="*/ 24 h 36"/>
              <a:gd name="T20" fmla="*/ 24 w 24"/>
              <a:gd name="T21" fmla="*/ 30 h 36"/>
              <a:gd name="T22" fmla="*/ 24 w 24"/>
              <a:gd name="T23" fmla="*/ 34 h 36"/>
              <a:gd name="T24" fmla="*/ 22 w 24"/>
              <a:gd name="T25" fmla="*/ 36 h 36"/>
              <a:gd name="T26" fmla="*/ 16 w 24"/>
              <a:gd name="T27" fmla="*/ 36 h 36"/>
              <a:gd name="T28" fmla="*/ 8 w 24"/>
              <a:gd name="T29" fmla="*/ 36 h 36"/>
              <a:gd name="T30" fmla="*/ 4 w 24"/>
              <a:gd name="T31" fmla="*/ 36 h 36"/>
              <a:gd name="T32" fmla="*/ 2 w 24"/>
              <a:gd name="T33" fmla="*/ 34 h 36"/>
              <a:gd name="T34" fmla="*/ 0 w 24"/>
              <a:gd name="T35" fmla="*/ 30 h 36"/>
              <a:gd name="T36" fmla="*/ 0 w 24"/>
              <a:gd name="T37" fmla="*/ 24 h 36"/>
              <a:gd name="T38" fmla="*/ 2 w 24"/>
              <a:gd name="T39" fmla="*/ 20 h 36"/>
              <a:gd name="T40" fmla="*/ 6 w 24"/>
              <a:gd name="T41" fmla="*/ 18 h 36"/>
              <a:gd name="T42" fmla="*/ 10 w 24"/>
              <a:gd name="T43" fmla="*/ 16 h 36"/>
              <a:gd name="T44" fmla="*/ 18 w 24"/>
              <a:gd name="T45" fmla="*/ 14 h 36"/>
              <a:gd name="T46" fmla="*/ 22 w 24"/>
              <a:gd name="T47" fmla="*/ 12 h 36"/>
              <a:gd name="T48" fmla="*/ 24 w 24"/>
              <a:gd name="T49" fmla="*/ 8 h 36"/>
              <a:gd name="T50" fmla="*/ 24 w 24"/>
              <a:gd name="T51" fmla="*/ 4 h 36"/>
              <a:gd name="T52" fmla="*/ 22 w 24"/>
              <a:gd name="T53" fmla="*/ 2 h 36"/>
              <a:gd name="T54" fmla="*/ 16 w 24"/>
              <a:gd name="T55" fmla="*/ 0 h 36"/>
              <a:gd name="T56" fmla="*/ 8 w 24"/>
              <a:gd name="T5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6">
                <a:moveTo>
                  <a:pt x="8" y="0"/>
                </a:move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4" y="12"/>
                </a:lnTo>
                <a:lnTo>
                  <a:pt x="8" y="14"/>
                </a:lnTo>
                <a:lnTo>
                  <a:pt x="14" y="16"/>
                </a:lnTo>
                <a:lnTo>
                  <a:pt x="20" y="18"/>
                </a:lnTo>
                <a:lnTo>
                  <a:pt x="24" y="20"/>
                </a:lnTo>
                <a:lnTo>
                  <a:pt x="24" y="24"/>
                </a:lnTo>
                <a:lnTo>
                  <a:pt x="24" y="30"/>
                </a:lnTo>
                <a:lnTo>
                  <a:pt x="24" y="34"/>
                </a:lnTo>
                <a:lnTo>
                  <a:pt x="22" y="36"/>
                </a:lnTo>
                <a:lnTo>
                  <a:pt x="16" y="36"/>
                </a:lnTo>
                <a:lnTo>
                  <a:pt x="8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2" y="20"/>
                </a:lnTo>
                <a:lnTo>
                  <a:pt x="6" y="18"/>
                </a:lnTo>
                <a:lnTo>
                  <a:pt x="10" y="16"/>
                </a:lnTo>
                <a:lnTo>
                  <a:pt x="18" y="14"/>
                </a:lnTo>
                <a:lnTo>
                  <a:pt x="22" y="12"/>
                </a:lnTo>
                <a:lnTo>
                  <a:pt x="24" y="8"/>
                </a:lnTo>
                <a:lnTo>
                  <a:pt x="24" y="4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8753475" y="5052938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>
            <a:off x="8696325" y="5176763"/>
            <a:ext cx="12700" cy="57150"/>
          </a:xfrm>
          <a:custGeom>
            <a:avLst/>
            <a:gdLst>
              <a:gd name="T0" fmla="*/ 0 w 8"/>
              <a:gd name="T1" fmla="*/ 6 h 36"/>
              <a:gd name="T2" fmla="*/ 4 w 8"/>
              <a:gd name="T3" fmla="*/ 4 h 36"/>
              <a:gd name="T4" fmla="*/ 8 w 8"/>
              <a:gd name="T5" fmla="*/ 0 h 36"/>
              <a:gd name="T6" fmla="*/ 8 w 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6"/>
                </a:moveTo>
                <a:lnTo>
                  <a:pt x="4" y="4"/>
                </a:lnTo>
                <a:lnTo>
                  <a:pt x="8" y="0"/>
                </a:lnTo>
                <a:lnTo>
                  <a:pt x="8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8747125" y="523073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41"/>
          <p:cNvSpPr>
            <a:spLocks/>
          </p:cNvSpPr>
          <p:nvPr/>
        </p:nvSpPr>
        <p:spPr bwMode="auto">
          <a:xfrm>
            <a:off x="8772525" y="5176763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V="1">
            <a:off x="593725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V="1">
            <a:off x="608330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623252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V="1">
            <a:off x="652780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V="1">
            <a:off x="667702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 flipV="1">
            <a:off x="682625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 flipV="1">
            <a:off x="712152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 flipV="1">
            <a:off x="727075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V="1">
            <a:off x="741680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V="1">
            <a:off x="771525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 flipV="1">
            <a:off x="786130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V="1">
            <a:off x="801052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V="1">
            <a:off x="830897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V="1">
            <a:off x="8455025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 flipV="1">
            <a:off x="8604250" y="5081513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5788025" y="2414513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5788025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381750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972300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7566025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8159750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8753475" y="2414513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593725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608330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623252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652780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667702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682625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>
            <a:off x="712152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>
            <a:off x="727075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741680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771525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786130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801052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830897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>
            <a:off x="8455025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8"/>
          <p:cNvSpPr>
            <a:spLocks noChangeShapeType="1"/>
          </p:cNvSpPr>
          <p:nvPr/>
        </p:nvSpPr>
        <p:spPr bwMode="auto">
          <a:xfrm>
            <a:off x="8604250" y="2414513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9"/>
          <p:cNvSpPr>
            <a:spLocks noChangeShapeType="1"/>
          </p:cNvSpPr>
          <p:nvPr/>
        </p:nvSpPr>
        <p:spPr bwMode="auto">
          <a:xfrm flipV="1">
            <a:off x="5788025" y="2414513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80"/>
          <p:cNvSpPr>
            <a:spLocks noChangeShapeType="1"/>
          </p:cNvSpPr>
          <p:nvPr/>
        </p:nvSpPr>
        <p:spPr bwMode="auto">
          <a:xfrm>
            <a:off x="5788025" y="51069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81"/>
          <p:cNvSpPr>
            <a:spLocks/>
          </p:cNvSpPr>
          <p:nvPr/>
        </p:nvSpPr>
        <p:spPr bwMode="auto">
          <a:xfrm>
            <a:off x="5626100" y="5049763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82"/>
          <p:cNvSpPr>
            <a:spLocks/>
          </p:cNvSpPr>
          <p:nvPr/>
        </p:nvSpPr>
        <p:spPr bwMode="auto">
          <a:xfrm>
            <a:off x="5686425" y="5103738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3"/>
          <p:cNvSpPr>
            <a:spLocks/>
          </p:cNvSpPr>
          <p:nvPr/>
        </p:nvSpPr>
        <p:spPr bwMode="auto">
          <a:xfrm>
            <a:off x="5711825" y="5049763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84"/>
          <p:cNvSpPr>
            <a:spLocks noChangeShapeType="1"/>
          </p:cNvSpPr>
          <p:nvPr/>
        </p:nvSpPr>
        <p:spPr bwMode="auto">
          <a:xfrm>
            <a:off x="5788025" y="4570338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5"/>
          <p:cNvSpPr>
            <a:spLocks/>
          </p:cNvSpPr>
          <p:nvPr/>
        </p:nvSpPr>
        <p:spPr bwMode="auto">
          <a:xfrm>
            <a:off x="5626100" y="4544938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2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2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6"/>
          <p:cNvSpPr>
            <a:spLocks/>
          </p:cNvSpPr>
          <p:nvPr/>
        </p:nvSpPr>
        <p:spPr bwMode="auto">
          <a:xfrm>
            <a:off x="5686425" y="459891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7"/>
          <p:cNvSpPr>
            <a:spLocks/>
          </p:cNvSpPr>
          <p:nvPr/>
        </p:nvSpPr>
        <p:spPr bwMode="auto">
          <a:xfrm>
            <a:off x="5711825" y="4544938"/>
            <a:ext cx="38100" cy="57150"/>
          </a:xfrm>
          <a:custGeom>
            <a:avLst/>
            <a:gdLst>
              <a:gd name="T0" fmla="*/ 0 w 24"/>
              <a:gd name="T1" fmla="*/ 8 h 36"/>
              <a:gd name="T2" fmla="*/ 0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4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6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0" y="8"/>
                </a:move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6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5788025" y="4030588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9"/>
          <p:cNvSpPr>
            <a:spLocks/>
          </p:cNvSpPr>
          <p:nvPr/>
        </p:nvSpPr>
        <p:spPr bwMode="auto">
          <a:xfrm>
            <a:off x="5626100" y="4005188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90"/>
          <p:cNvSpPr>
            <a:spLocks/>
          </p:cNvSpPr>
          <p:nvPr/>
        </p:nvSpPr>
        <p:spPr bwMode="auto">
          <a:xfrm>
            <a:off x="5686425" y="4059163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91"/>
          <p:cNvSpPr>
            <a:spLocks/>
          </p:cNvSpPr>
          <p:nvPr/>
        </p:nvSpPr>
        <p:spPr bwMode="auto">
          <a:xfrm>
            <a:off x="5711825" y="4005188"/>
            <a:ext cx="41275" cy="41275"/>
          </a:xfrm>
          <a:custGeom>
            <a:avLst/>
            <a:gdLst>
              <a:gd name="T0" fmla="*/ 16 w 26"/>
              <a:gd name="T1" fmla="*/ 0 h 26"/>
              <a:gd name="T2" fmla="*/ 0 w 26"/>
              <a:gd name="T3" fmla="*/ 26 h 26"/>
              <a:gd name="T4" fmla="*/ 26 w 2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6">
                <a:moveTo>
                  <a:pt x="16" y="0"/>
                </a:moveTo>
                <a:lnTo>
                  <a:pt x="0" y="26"/>
                </a:lnTo>
                <a:lnTo>
                  <a:pt x="26" y="2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92"/>
          <p:cNvSpPr>
            <a:spLocks noChangeShapeType="1"/>
          </p:cNvSpPr>
          <p:nvPr/>
        </p:nvSpPr>
        <p:spPr bwMode="auto">
          <a:xfrm>
            <a:off x="5737225" y="4005188"/>
            <a:ext cx="1588" cy="60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>
            <a:off x="5788025" y="34940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94"/>
          <p:cNvSpPr>
            <a:spLocks/>
          </p:cNvSpPr>
          <p:nvPr/>
        </p:nvSpPr>
        <p:spPr bwMode="auto">
          <a:xfrm>
            <a:off x="5626100" y="3468613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4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4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20" y="34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5"/>
          <p:cNvSpPr>
            <a:spLocks/>
          </p:cNvSpPr>
          <p:nvPr/>
        </p:nvSpPr>
        <p:spPr bwMode="auto">
          <a:xfrm>
            <a:off x="5686425" y="3519413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6"/>
          <p:cNvSpPr>
            <a:spLocks/>
          </p:cNvSpPr>
          <p:nvPr/>
        </p:nvSpPr>
        <p:spPr bwMode="auto">
          <a:xfrm>
            <a:off x="5711825" y="3468613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4 h 36"/>
              <a:gd name="T20" fmla="*/ 12 w 24"/>
              <a:gd name="T21" fmla="*/ 36 h 36"/>
              <a:gd name="T22" fmla="*/ 14 w 24"/>
              <a:gd name="T23" fmla="*/ 36 h 36"/>
              <a:gd name="T24" fmla="*/ 18 w 24"/>
              <a:gd name="T25" fmla="*/ 34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18 h 36"/>
              <a:gd name="T34" fmla="*/ 18 w 24"/>
              <a:gd name="T35" fmla="*/ 16 h 36"/>
              <a:gd name="T36" fmla="*/ 14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18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4"/>
                </a:lnTo>
                <a:lnTo>
                  <a:pt x="12" y="36"/>
                </a:lnTo>
                <a:lnTo>
                  <a:pt x="14" y="36"/>
                </a:lnTo>
                <a:lnTo>
                  <a:pt x="18" y="34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18"/>
                </a:lnTo>
                <a:lnTo>
                  <a:pt x="18" y="16"/>
                </a:lnTo>
                <a:lnTo>
                  <a:pt x="14" y="14"/>
                </a:lnTo>
                <a:lnTo>
                  <a:pt x="12" y="14"/>
                </a:lnTo>
                <a:lnTo>
                  <a:pt x="6" y="16"/>
                </a:lnTo>
                <a:lnTo>
                  <a:pt x="2" y="18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7"/>
          <p:cNvSpPr>
            <a:spLocks noChangeShapeType="1"/>
          </p:cNvSpPr>
          <p:nvPr/>
        </p:nvSpPr>
        <p:spPr bwMode="auto">
          <a:xfrm>
            <a:off x="5788025" y="295426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8"/>
          <p:cNvSpPr>
            <a:spLocks/>
          </p:cNvSpPr>
          <p:nvPr/>
        </p:nvSpPr>
        <p:spPr bwMode="auto">
          <a:xfrm>
            <a:off x="5626100" y="2928863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9"/>
          <p:cNvSpPr>
            <a:spLocks/>
          </p:cNvSpPr>
          <p:nvPr/>
        </p:nvSpPr>
        <p:spPr bwMode="auto">
          <a:xfrm>
            <a:off x="5686425" y="2982838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00"/>
          <p:cNvSpPr>
            <a:spLocks/>
          </p:cNvSpPr>
          <p:nvPr/>
        </p:nvSpPr>
        <p:spPr bwMode="auto">
          <a:xfrm>
            <a:off x="5711825" y="2928863"/>
            <a:ext cx="38100" cy="60325"/>
          </a:xfrm>
          <a:custGeom>
            <a:avLst/>
            <a:gdLst>
              <a:gd name="T0" fmla="*/ 8 w 24"/>
              <a:gd name="T1" fmla="*/ 0 h 38"/>
              <a:gd name="T2" fmla="*/ 2 w 24"/>
              <a:gd name="T3" fmla="*/ 2 h 38"/>
              <a:gd name="T4" fmla="*/ 0 w 24"/>
              <a:gd name="T5" fmla="*/ 6 h 38"/>
              <a:gd name="T6" fmla="*/ 0 w 24"/>
              <a:gd name="T7" fmla="*/ 8 h 38"/>
              <a:gd name="T8" fmla="*/ 2 w 24"/>
              <a:gd name="T9" fmla="*/ 12 h 38"/>
              <a:gd name="T10" fmla="*/ 6 w 24"/>
              <a:gd name="T11" fmla="*/ 14 h 38"/>
              <a:gd name="T12" fmla="*/ 14 w 24"/>
              <a:gd name="T13" fmla="*/ 16 h 38"/>
              <a:gd name="T14" fmla="*/ 18 w 24"/>
              <a:gd name="T15" fmla="*/ 18 h 38"/>
              <a:gd name="T16" fmla="*/ 22 w 24"/>
              <a:gd name="T17" fmla="*/ 22 h 38"/>
              <a:gd name="T18" fmla="*/ 24 w 24"/>
              <a:gd name="T19" fmla="*/ 24 h 38"/>
              <a:gd name="T20" fmla="*/ 24 w 24"/>
              <a:gd name="T21" fmla="*/ 30 h 38"/>
              <a:gd name="T22" fmla="*/ 22 w 24"/>
              <a:gd name="T23" fmla="*/ 34 h 38"/>
              <a:gd name="T24" fmla="*/ 20 w 24"/>
              <a:gd name="T25" fmla="*/ 36 h 38"/>
              <a:gd name="T26" fmla="*/ 14 w 24"/>
              <a:gd name="T27" fmla="*/ 38 h 38"/>
              <a:gd name="T28" fmla="*/ 8 w 24"/>
              <a:gd name="T29" fmla="*/ 38 h 38"/>
              <a:gd name="T30" fmla="*/ 2 w 24"/>
              <a:gd name="T31" fmla="*/ 36 h 38"/>
              <a:gd name="T32" fmla="*/ 0 w 24"/>
              <a:gd name="T33" fmla="*/ 34 h 38"/>
              <a:gd name="T34" fmla="*/ 0 w 24"/>
              <a:gd name="T35" fmla="*/ 30 h 38"/>
              <a:gd name="T36" fmla="*/ 0 w 24"/>
              <a:gd name="T37" fmla="*/ 24 h 38"/>
              <a:gd name="T38" fmla="*/ 0 w 24"/>
              <a:gd name="T39" fmla="*/ 22 h 38"/>
              <a:gd name="T40" fmla="*/ 4 w 24"/>
              <a:gd name="T41" fmla="*/ 18 h 38"/>
              <a:gd name="T42" fmla="*/ 10 w 24"/>
              <a:gd name="T43" fmla="*/ 16 h 38"/>
              <a:gd name="T44" fmla="*/ 16 w 24"/>
              <a:gd name="T45" fmla="*/ 14 h 38"/>
              <a:gd name="T46" fmla="*/ 20 w 24"/>
              <a:gd name="T47" fmla="*/ 12 h 38"/>
              <a:gd name="T48" fmla="*/ 22 w 24"/>
              <a:gd name="T49" fmla="*/ 8 h 38"/>
              <a:gd name="T50" fmla="*/ 22 w 24"/>
              <a:gd name="T51" fmla="*/ 6 h 38"/>
              <a:gd name="T52" fmla="*/ 20 w 24"/>
              <a:gd name="T53" fmla="*/ 2 h 38"/>
              <a:gd name="T54" fmla="*/ 14 w 24"/>
              <a:gd name="T55" fmla="*/ 0 h 38"/>
              <a:gd name="T56" fmla="*/ 8 w 24"/>
              <a:gd name="T5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8">
                <a:moveTo>
                  <a:pt x="8" y="0"/>
                </a:move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2"/>
                </a:lnTo>
                <a:lnTo>
                  <a:pt x="6" y="14"/>
                </a:lnTo>
                <a:lnTo>
                  <a:pt x="14" y="16"/>
                </a:lnTo>
                <a:lnTo>
                  <a:pt x="18" y="18"/>
                </a:lnTo>
                <a:lnTo>
                  <a:pt x="22" y="22"/>
                </a:lnTo>
                <a:lnTo>
                  <a:pt x="24" y="24"/>
                </a:lnTo>
                <a:lnTo>
                  <a:pt x="24" y="30"/>
                </a:lnTo>
                <a:lnTo>
                  <a:pt x="22" y="34"/>
                </a:lnTo>
                <a:lnTo>
                  <a:pt x="20" y="36"/>
                </a:lnTo>
                <a:lnTo>
                  <a:pt x="14" y="38"/>
                </a:lnTo>
                <a:lnTo>
                  <a:pt x="8" y="38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0" y="16"/>
                </a:lnTo>
                <a:lnTo>
                  <a:pt x="16" y="14"/>
                </a:lnTo>
                <a:lnTo>
                  <a:pt x="20" y="12"/>
                </a:lnTo>
                <a:lnTo>
                  <a:pt x="22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01"/>
          <p:cNvSpPr>
            <a:spLocks noChangeShapeType="1"/>
          </p:cNvSpPr>
          <p:nvPr/>
        </p:nvSpPr>
        <p:spPr bwMode="auto">
          <a:xfrm>
            <a:off x="5788025" y="24145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02"/>
          <p:cNvSpPr>
            <a:spLocks/>
          </p:cNvSpPr>
          <p:nvPr/>
        </p:nvSpPr>
        <p:spPr bwMode="auto">
          <a:xfrm>
            <a:off x="5635625" y="2414513"/>
            <a:ext cx="12700" cy="60325"/>
          </a:xfrm>
          <a:custGeom>
            <a:avLst/>
            <a:gdLst>
              <a:gd name="T0" fmla="*/ 0 w 8"/>
              <a:gd name="T1" fmla="*/ 8 h 38"/>
              <a:gd name="T2" fmla="*/ 2 w 8"/>
              <a:gd name="T3" fmla="*/ 6 h 38"/>
              <a:gd name="T4" fmla="*/ 8 w 8"/>
              <a:gd name="T5" fmla="*/ 0 h 38"/>
              <a:gd name="T6" fmla="*/ 8 w 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8">
                <a:moveTo>
                  <a:pt x="0" y="8"/>
                </a:moveTo>
                <a:lnTo>
                  <a:pt x="2" y="6"/>
                </a:lnTo>
                <a:lnTo>
                  <a:pt x="8" y="0"/>
                </a:lnTo>
                <a:lnTo>
                  <a:pt x="8" y="3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03"/>
          <p:cNvSpPr>
            <a:spLocks/>
          </p:cNvSpPr>
          <p:nvPr/>
        </p:nvSpPr>
        <p:spPr bwMode="auto">
          <a:xfrm>
            <a:off x="5686425" y="2468488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04"/>
          <p:cNvSpPr>
            <a:spLocks/>
          </p:cNvSpPr>
          <p:nvPr/>
        </p:nvSpPr>
        <p:spPr bwMode="auto">
          <a:xfrm>
            <a:off x="5711825" y="2414513"/>
            <a:ext cx="38100" cy="60325"/>
          </a:xfrm>
          <a:custGeom>
            <a:avLst/>
            <a:gdLst>
              <a:gd name="T0" fmla="*/ 10 w 24"/>
              <a:gd name="T1" fmla="*/ 0 h 38"/>
              <a:gd name="T2" fmla="*/ 4 w 24"/>
              <a:gd name="T3" fmla="*/ 2 h 38"/>
              <a:gd name="T4" fmla="*/ 0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0 w 24"/>
              <a:gd name="T11" fmla="*/ 30 h 38"/>
              <a:gd name="T12" fmla="*/ 4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18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18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4" y="2"/>
                </a:lnTo>
                <a:lnTo>
                  <a:pt x="0" y="8"/>
                </a:lnTo>
                <a:lnTo>
                  <a:pt x="0" y="16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10" y="38"/>
                </a:lnTo>
                <a:lnTo>
                  <a:pt x="14" y="38"/>
                </a:lnTo>
                <a:lnTo>
                  <a:pt x="18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5"/>
          <p:cNvSpPr>
            <a:spLocks noChangeShapeType="1"/>
          </p:cNvSpPr>
          <p:nvPr/>
        </p:nvSpPr>
        <p:spPr bwMode="auto">
          <a:xfrm>
            <a:off x="5788025" y="497356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>
            <a:off x="5788025" y="48402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7"/>
          <p:cNvSpPr>
            <a:spLocks noChangeShapeType="1"/>
          </p:cNvSpPr>
          <p:nvPr/>
        </p:nvSpPr>
        <p:spPr bwMode="auto">
          <a:xfrm>
            <a:off x="5788025" y="470368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8"/>
          <p:cNvSpPr>
            <a:spLocks noChangeShapeType="1"/>
          </p:cNvSpPr>
          <p:nvPr/>
        </p:nvSpPr>
        <p:spPr bwMode="auto">
          <a:xfrm>
            <a:off x="5788025" y="44338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9"/>
          <p:cNvSpPr>
            <a:spLocks noChangeShapeType="1"/>
          </p:cNvSpPr>
          <p:nvPr/>
        </p:nvSpPr>
        <p:spPr bwMode="auto">
          <a:xfrm>
            <a:off x="5788025" y="430046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10"/>
          <p:cNvSpPr>
            <a:spLocks noChangeShapeType="1"/>
          </p:cNvSpPr>
          <p:nvPr/>
        </p:nvSpPr>
        <p:spPr bwMode="auto">
          <a:xfrm>
            <a:off x="5788025" y="41671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11"/>
          <p:cNvSpPr>
            <a:spLocks noChangeShapeType="1"/>
          </p:cNvSpPr>
          <p:nvPr/>
        </p:nvSpPr>
        <p:spPr bwMode="auto">
          <a:xfrm>
            <a:off x="5788025" y="389723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12"/>
          <p:cNvSpPr>
            <a:spLocks noChangeShapeType="1"/>
          </p:cNvSpPr>
          <p:nvPr/>
        </p:nvSpPr>
        <p:spPr bwMode="auto">
          <a:xfrm>
            <a:off x="5788025" y="37607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13"/>
          <p:cNvSpPr>
            <a:spLocks noChangeShapeType="1"/>
          </p:cNvSpPr>
          <p:nvPr/>
        </p:nvSpPr>
        <p:spPr bwMode="auto">
          <a:xfrm>
            <a:off x="5788025" y="362736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14"/>
          <p:cNvSpPr>
            <a:spLocks noChangeShapeType="1"/>
          </p:cNvSpPr>
          <p:nvPr/>
        </p:nvSpPr>
        <p:spPr bwMode="auto">
          <a:xfrm>
            <a:off x="5788025" y="335748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5"/>
          <p:cNvSpPr>
            <a:spLocks noChangeShapeType="1"/>
          </p:cNvSpPr>
          <p:nvPr/>
        </p:nvSpPr>
        <p:spPr bwMode="auto">
          <a:xfrm>
            <a:off x="5788025" y="322413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6"/>
          <p:cNvSpPr>
            <a:spLocks noChangeShapeType="1"/>
          </p:cNvSpPr>
          <p:nvPr/>
        </p:nvSpPr>
        <p:spPr bwMode="auto">
          <a:xfrm>
            <a:off x="5788025" y="30876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7"/>
          <p:cNvSpPr>
            <a:spLocks noChangeShapeType="1"/>
          </p:cNvSpPr>
          <p:nvPr/>
        </p:nvSpPr>
        <p:spPr bwMode="auto">
          <a:xfrm>
            <a:off x="5788025" y="2820913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8"/>
          <p:cNvSpPr>
            <a:spLocks noChangeShapeType="1"/>
          </p:cNvSpPr>
          <p:nvPr/>
        </p:nvSpPr>
        <p:spPr bwMode="auto">
          <a:xfrm>
            <a:off x="5788025" y="268438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9"/>
          <p:cNvSpPr>
            <a:spLocks noChangeShapeType="1"/>
          </p:cNvSpPr>
          <p:nvPr/>
        </p:nvSpPr>
        <p:spPr bwMode="auto">
          <a:xfrm>
            <a:off x="5788025" y="2551038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20"/>
          <p:cNvSpPr>
            <a:spLocks noChangeShapeType="1"/>
          </p:cNvSpPr>
          <p:nvPr/>
        </p:nvSpPr>
        <p:spPr bwMode="auto">
          <a:xfrm flipV="1">
            <a:off x="8753475" y="2414513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21"/>
          <p:cNvSpPr>
            <a:spLocks noChangeShapeType="1"/>
          </p:cNvSpPr>
          <p:nvPr/>
        </p:nvSpPr>
        <p:spPr bwMode="auto">
          <a:xfrm flipH="1">
            <a:off x="8693150" y="51069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22"/>
          <p:cNvSpPr>
            <a:spLocks noChangeShapeType="1"/>
          </p:cNvSpPr>
          <p:nvPr/>
        </p:nvSpPr>
        <p:spPr bwMode="auto">
          <a:xfrm flipH="1">
            <a:off x="8693150" y="4570338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3"/>
          <p:cNvSpPr>
            <a:spLocks noChangeShapeType="1"/>
          </p:cNvSpPr>
          <p:nvPr/>
        </p:nvSpPr>
        <p:spPr bwMode="auto">
          <a:xfrm flipH="1">
            <a:off x="8693150" y="4030588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24"/>
          <p:cNvSpPr>
            <a:spLocks noChangeShapeType="1"/>
          </p:cNvSpPr>
          <p:nvPr/>
        </p:nvSpPr>
        <p:spPr bwMode="auto">
          <a:xfrm flipH="1">
            <a:off x="8693150" y="34940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25"/>
          <p:cNvSpPr>
            <a:spLocks noChangeShapeType="1"/>
          </p:cNvSpPr>
          <p:nvPr/>
        </p:nvSpPr>
        <p:spPr bwMode="auto">
          <a:xfrm flipH="1">
            <a:off x="8693150" y="295426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126"/>
          <p:cNvSpPr>
            <a:spLocks noChangeShapeType="1"/>
          </p:cNvSpPr>
          <p:nvPr/>
        </p:nvSpPr>
        <p:spPr bwMode="auto">
          <a:xfrm flipH="1">
            <a:off x="8693150" y="2414513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27"/>
          <p:cNvSpPr>
            <a:spLocks noChangeShapeType="1"/>
          </p:cNvSpPr>
          <p:nvPr/>
        </p:nvSpPr>
        <p:spPr bwMode="auto">
          <a:xfrm flipH="1">
            <a:off x="8721725" y="497356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28"/>
          <p:cNvSpPr>
            <a:spLocks noChangeShapeType="1"/>
          </p:cNvSpPr>
          <p:nvPr/>
        </p:nvSpPr>
        <p:spPr bwMode="auto">
          <a:xfrm flipH="1">
            <a:off x="8721725" y="48402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29"/>
          <p:cNvSpPr>
            <a:spLocks noChangeShapeType="1"/>
          </p:cNvSpPr>
          <p:nvPr/>
        </p:nvSpPr>
        <p:spPr bwMode="auto">
          <a:xfrm flipH="1">
            <a:off x="8721725" y="470368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130"/>
          <p:cNvSpPr>
            <a:spLocks noChangeShapeType="1"/>
          </p:cNvSpPr>
          <p:nvPr/>
        </p:nvSpPr>
        <p:spPr bwMode="auto">
          <a:xfrm flipH="1">
            <a:off x="8721725" y="44338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31"/>
          <p:cNvSpPr>
            <a:spLocks noChangeShapeType="1"/>
          </p:cNvSpPr>
          <p:nvPr/>
        </p:nvSpPr>
        <p:spPr bwMode="auto">
          <a:xfrm flipH="1">
            <a:off x="8721725" y="430046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32"/>
          <p:cNvSpPr>
            <a:spLocks noChangeShapeType="1"/>
          </p:cNvSpPr>
          <p:nvPr/>
        </p:nvSpPr>
        <p:spPr bwMode="auto">
          <a:xfrm flipH="1">
            <a:off x="8721725" y="41671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33"/>
          <p:cNvSpPr>
            <a:spLocks noChangeShapeType="1"/>
          </p:cNvSpPr>
          <p:nvPr/>
        </p:nvSpPr>
        <p:spPr bwMode="auto">
          <a:xfrm flipH="1">
            <a:off x="8721725" y="389723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34"/>
          <p:cNvSpPr>
            <a:spLocks noChangeShapeType="1"/>
          </p:cNvSpPr>
          <p:nvPr/>
        </p:nvSpPr>
        <p:spPr bwMode="auto">
          <a:xfrm flipH="1">
            <a:off x="8721725" y="37607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35"/>
          <p:cNvSpPr>
            <a:spLocks noChangeShapeType="1"/>
          </p:cNvSpPr>
          <p:nvPr/>
        </p:nvSpPr>
        <p:spPr bwMode="auto">
          <a:xfrm flipH="1">
            <a:off x="8721725" y="362736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36"/>
          <p:cNvSpPr>
            <a:spLocks noChangeShapeType="1"/>
          </p:cNvSpPr>
          <p:nvPr/>
        </p:nvSpPr>
        <p:spPr bwMode="auto">
          <a:xfrm flipH="1">
            <a:off x="8721725" y="335748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7"/>
          <p:cNvSpPr>
            <a:spLocks noChangeShapeType="1"/>
          </p:cNvSpPr>
          <p:nvPr/>
        </p:nvSpPr>
        <p:spPr bwMode="auto">
          <a:xfrm flipH="1">
            <a:off x="8721725" y="322413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38"/>
          <p:cNvSpPr>
            <a:spLocks noChangeShapeType="1"/>
          </p:cNvSpPr>
          <p:nvPr/>
        </p:nvSpPr>
        <p:spPr bwMode="auto">
          <a:xfrm flipH="1">
            <a:off x="8721725" y="30876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39"/>
          <p:cNvSpPr>
            <a:spLocks noChangeShapeType="1"/>
          </p:cNvSpPr>
          <p:nvPr/>
        </p:nvSpPr>
        <p:spPr bwMode="auto">
          <a:xfrm flipH="1">
            <a:off x="8721725" y="2820913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40"/>
          <p:cNvSpPr>
            <a:spLocks noChangeShapeType="1"/>
          </p:cNvSpPr>
          <p:nvPr/>
        </p:nvSpPr>
        <p:spPr bwMode="auto">
          <a:xfrm flipH="1">
            <a:off x="8721725" y="268438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41"/>
          <p:cNvSpPr>
            <a:spLocks noChangeShapeType="1"/>
          </p:cNvSpPr>
          <p:nvPr/>
        </p:nvSpPr>
        <p:spPr bwMode="auto">
          <a:xfrm flipH="1">
            <a:off x="8721725" y="2551038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AutoShape 145"/>
          <p:cNvSpPr>
            <a:spLocks noChangeArrowheads="1"/>
          </p:cNvSpPr>
          <p:nvPr/>
        </p:nvSpPr>
        <p:spPr bwMode="auto">
          <a:xfrm>
            <a:off x="7156450" y="2481188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AutoShape 146"/>
          <p:cNvSpPr>
            <a:spLocks noChangeArrowheads="1"/>
          </p:cNvSpPr>
          <p:nvPr/>
        </p:nvSpPr>
        <p:spPr bwMode="auto">
          <a:xfrm>
            <a:off x="6369050" y="2893938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147"/>
          <p:cNvSpPr>
            <a:spLocks noChangeArrowheads="1"/>
          </p:cNvSpPr>
          <p:nvPr/>
        </p:nvSpPr>
        <p:spPr bwMode="auto">
          <a:xfrm>
            <a:off x="5880100" y="3617838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AutoShape 148"/>
          <p:cNvSpPr>
            <a:spLocks noChangeArrowheads="1"/>
          </p:cNvSpPr>
          <p:nvPr/>
        </p:nvSpPr>
        <p:spPr bwMode="auto">
          <a:xfrm>
            <a:off x="8639175" y="2300213"/>
            <a:ext cx="2286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AutoShape 149"/>
          <p:cNvSpPr>
            <a:spLocks noChangeArrowheads="1"/>
          </p:cNvSpPr>
          <p:nvPr/>
        </p:nvSpPr>
        <p:spPr bwMode="auto">
          <a:xfrm>
            <a:off x="8639175" y="2300213"/>
            <a:ext cx="228600" cy="2286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AutoShape 150"/>
          <p:cNvSpPr>
            <a:spLocks noChangeArrowheads="1"/>
          </p:cNvSpPr>
          <p:nvPr/>
        </p:nvSpPr>
        <p:spPr bwMode="auto">
          <a:xfrm>
            <a:off x="8626161" y="2291348"/>
            <a:ext cx="2286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46156" y="5765726"/>
            <a:ext cx="3009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 smtClean="0"/>
              <a:t>Example Adapted from Robert </a:t>
            </a:r>
            <a:r>
              <a:rPr lang="en-US" altLang="en-US" sz="1800" b="1" dirty="0"/>
              <a:t>F. Wagner, Ph.D., OST, CDRH, FDA</a:t>
            </a:r>
          </a:p>
        </p:txBody>
      </p:sp>
      <p:sp>
        <p:nvSpPr>
          <p:cNvPr id="145" name="Text Box 142"/>
          <p:cNvSpPr txBox="1">
            <a:spLocks noChangeArrowheads="1"/>
          </p:cNvSpPr>
          <p:nvPr/>
        </p:nvSpPr>
        <p:spPr bwMode="auto">
          <a:xfrm>
            <a:off x="260145" y="1937923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Non-diseased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6" name="Text Box 143"/>
          <p:cNvSpPr txBox="1">
            <a:spLocks noChangeArrowheads="1"/>
          </p:cNvSpPr>
          <p:nvPr/>
        </p:nvSpPr>
        <p:spPr bwMode="auto">
          <a:xfrm>
            <a:off x="379413" y="5247860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Diseased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 rot="16200000">
            <a:off x="4108624" y="3536649"/>
            <a:ext cx="243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</a:rPr>
              <a:t>TPF, </a:t>
            </a:r>
            <a:r>
              <a:rPr lang="en-US" altLang="en-US" b="1" dirty="0" smtClean="0">
                <a:solidFill>
                  <a:srgbClr val="00B050"/>
                </a:solidFill>
              </a:rPr>
              <a:t>Sensitivity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48" name="Text Box 132"/>
          <p:cNvSpPr txBox="1">
            <a:spLocks noChangeArrowheads="1"/>
          </p:cNvSpPr>
          <p:nvPr/>
        </p:nvSpPr>
        <p:spPr bwMode="auto">
          <a:xfrm>
            <a:off x="5946156" y="5366094"/>
            <a:ext cx="271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FPF, </a:t>
            </a:r>
            <a:r>
              <a:rPr lang="en-US" altLang="en-US" b="1" dirty="0" smtClean="0">
                <a:solidFill>
                  <a:srgbClr val="FF0000"/>
                </a:solidFill>
              </a:rPr>
              <a:t>1-Specificity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sident me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9" y="2553486"/>
            <a:ext cx="1841688" cy="28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Performance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fld id="{5A25E208-71EC-4B6C-9B70-92AE35009C36}" type="slidenum">
              <a:rPr lang="en-US" altLang="en-US" b="1" smtClean="0"/>
              <a:pPr/>
              <a:t>51</a:t>
            </a:fld>
            <a:endParaRPr lang="en-US" altLang="en-US" b="1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746100" y="2371716"/>
            <a:ext cx="2965450" cy="2692400"/>
          </a:xfrm>
          <a:custGeom>
            <a:avLst/>
            <a:gdLst>
              <a:gd name="T0" fmla="*/ 1866 w 1868"/>
              <a:gd name="T1" fmla="*/ 0 h 1696"/>
              <a:gd name="T2" fmla="*/ 1866 w 1868"/>
              <a:gd name="T3" fmla="*/ 0 h 1696"/>
              <a:gd name="T4" fmla="*/ 1866 w 1868"/>
              <a:gd name="T5" fmla="*/ 0 h 1696"/>
              <a:gd name="T6" fmla="*/ 1864 w 1868"/>
              <a:gd name="T7" fmla="*/ 0 h 1696"/>
              <a:gd name="T8" fmla="*/ 1862 w 1868"/>
              <a:gd name="T9" fmla="*/ 0 h 1696"/>
              <a:gd name="T10" fmla="*/ 1860 w 1868"/>
              <a:gd name="T11" fmla="*/ 0 h 1696"/>
              <a:gd name="T12" fmla="*/ 1854 w 1868"/>
              <a:gd name="T13" fmla="*/ 0 h 1696"/>
              <a:gd name="T14" fmla="*/ 1848 w 1868"/>
              <a:gd name="T15" fmla="*/ 0 h 1696"/>
              <a:gd name="T16" fmla="*/ 1840 w 1868"/>
              <a:gd name="T17" fmla="*/ 0 h 1696"/>
              <a:gd name="T18" fmla="*/ 1828 w 1868"/>
              <a:gd name="T19" fmla="*/ 2 h 1696"/>
              <a:gd name="T20" fmla="*/ 1810 w 1868"/>
              <a:gd name="T21" fmla="*/ 2 h 1696"/>
              <a:gd name="T22" fmla="*/ 1788 w 1868"/>
              <a:gd name="T23" fmla="*/ 2 h 1696"/>
              <a:gd name="T24" fmla="*/ 1760 w 1868"/>
              <a:gd name="T25" fmla="*/ 2 h 1696"/>
              <a:gd name="T26" fmla="*/ 1724 w 1868"/>
              <a:gd name="T27" fmla="*/ 4 h 1696"/>
              <a:gd name="T28" fmla="*/ 1678 w 1868"/>
              <a:gd name="T29" fmla="*/ 6 h 1696"/>
              <a:gd name="T30" fmla="*/ 1624 w 1868"/>
              <a:gd name="T31" fmla="*/ 8 h 1696"/>
              <a:gd name="T32" fmla="*/ 1560 w 1868"/>
              <a:gd name="T33" fmla="*/ 12 h 1696"/>
              <a:gd name="T34" fmla="*/ 1484 w 1868"/>
              <a:gd name="T35" fmla="*/ 18 h 1696"/>
              <a:gd name="T36" fmla="*/ 1400 w 1868"/>
              <a:gd name="T37" fmla="*/ 26 h 1696"/>
              <a:gd name="T38" fmla="*/ 1308 w 1868"/>
              <a:gd name="T39" fmla="*/ 36 h 1696"/>
              <a:gd name="T40" fmla="*/ 1206 w 1868"/>
              <a:gd name="T41" fmla="*/ 52 h 1696"/>
              <a:gd name="T42" fmla="*/ 1100 w 1868"/>
              <a:gd name="T43" fmla="*/ 72 h 1696"/>
              <a:gd name="T44" fmla="*/ 990 w 1868"/>
              <a:gd name="T45" fmla="*/ 98 h 1696"/>
              <a:gd name="T46" fmla="*/ 878 w 1868"/>
              <a:gd name="T47" fmla="*/ 132 h 1696"/>
              <a:gd name="T48" fmla="*/ 768 w 1868"/>
              <a:gd name="T49" fmla="*/ 172 h 1696"/>
              <a:gd name="T50" fmla="*/ 660 w 1868"/>
              <a:gd name="T51" fmla="*/ 222 h 1696"/>
              <a:gd name="T52" fmla="*/ 560 w 1868"/>
              <a:gd name="T53" fmla="*/ 280 h 1696"/>
              <a:gd name="T54" fmla="*/ 466 w 1868"/>
              <a:gd name="T55" fmla="*/ 348 h 1696"/>
              <a:gd name="T56" fmla="*/ 382 w 1868"/>
              <a:gd name="T57" fmla="*/ 424 h 1696"/>
              <a:gd name="T58" fmla="*/ 308 w 1868"/>
              <a:gd name="T59" fmla="*/ 510 h 1696"/>
              <a:gd name="T60" fmla="*/ 242 w 1868"/>
              <a:gd name="T61" fmla="*/ 600 h 1696"/>
              <a:gd name="T62" fmla="*/ 188 w 1868"/>
              <a:gd name="T63" fmla="*/ 698 h 1696"/>
              <a:gd name="T64" fmla="*/ 144 w 1868"/>
              <a:gd name="T65" fmla="*/ 798 h 1696"/>
              <a:gd name="T66" fmla="*/ 108 w 1868"/>
              <a:gd name="T67" fmla="*/ 900 h 1696"/>
              <a:gd name="T68" fmla="*/ 78 w 1868"/>
              <a:gd name="T69" fmla="*/ 1000 h 1696"/>
              <a:gd name="T70" fmla="*/ 56 w 1868"/>
              <a:gd name="T71" fmla="*/ 1098 h 1696"/>
              <a:gd name="T72" fmla="*/ 40 w 1868"/>
              <a:gd name="T73" fmla="*/ 1188 h 1696"/>
              <a:gd name="T74" fmla="*/ 28 w 1868"/>
              <a:gd name="T75" fmla="*/ 1274 h 1696"/>
              <a:gd name="T76" fmla="*/ 18 w 1868"/>
              <a:gd name="T77" fmla="*/ 1350 h 1696"/>
              <a:gd name="T78" fmla="*/ 12 w 1868"/>
              <a:gd name="T79" fmla="*/ 1418 h 1696"/>
              <a:gd name="T80" fmla="*/ 8 w 1868"/>
              <a:gd name="T81" fmla="*/ 1476 h 1696"/>
              <a:gd name="T82" fmla="*/ 4 w 1868"/>
              <a:gd name="T83" fmla="*/ 1526 h 1696"/>
              <a:gd name="T84" fmla="*/ 2 w 1868"/>
              <a:gd name="T85" fmla="*/ 1566 h 1696"/>
              <a:gd name="T86" fmla="*/ 2 w 1868"/>
              <a:gd name="T87" fmla="*/ 1600 h 1696"/>
              <a:gd name="T88" fmla="*/ 0 w 1868"/>
              <a:gd name="T89" fmla="*/ 1626 h 1696"/>
              <a:gd name="T90" fmla="*/ 0 w 1868"/>
              <a:gd name="T91" fmla="*/ 1646 h 1696"/>
              <a:gd name="T92" fmla="*/ 0 w 1868"/>
              <a:gd name="T93" fmla="*/ 1662 h 1696"/>
              <a:gd name="T94" fmla="*/ 0 w 1868"/>
              <a:gd name="T95" fmla="*/ 1672 h 1696"/>
              <a:gd name="T96" fmla="*/ 0 w 1868"/>
              <a:gd name="T97" fmla="*/ 1680 h 1696"/>
              <a:gd name="T98" fmla="*/ 0 w 1868"/>
              <a:gd name="T99" fmla="*/ 1686 h 1696"/>
              <a:gd name="T100" fmla="*/ 0 w 1868"/>
              <a:gd name="T101" fmla="*/ 1690 h 1696"/>
              <a:gd name="T102" fmla="*/ 0 w 1868"/>
              <a:gd name="T103" fmla="*/ 1692 h 1696"/>
              <a:gd name="T104" fmla="*/ 0 w 1868"/>
              <a:gd name="T105" fmla="*/ 1694 h 1696"/>
              <a:gd name="T106" fmla="*/ 0 w 1868"/>
              <a:gd name="T107" fmla="*/ 1696 h 1696"/>
              <a:gd name="T108" fmla="*/ 0 w 1868"/>
              <a:gd name="T109" fmla="*/ 1696 h 1696"/>
              <a:gd name="T110" fmla="*/ 0 w 1868"/>
              <a:gd name="T111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8" h="1696">
                <a:moveTo>
                  <a:pt x="1868" y="0"/>
                </a:moveTo>
                <a:lnTo>
                  <a:pt x="1868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2" y="0"/>
                </a:lnTo>
                <a:lnTo>
                  <a:pt x="1862" y="0"/>
                </a:lnTo>
                <a:lnTo>
                  <a:pt x="1860" y="0"/>
                </a:lnTo>
                <a:lnTo>
                  <a:pt x="1860" y="0"/>
                </a:lnTo>
                <a:lnTo>
                  <a:pt x="1858" y="0"/>
                </a:lnTo>
                <a:lnTo>
                  <a:pt x="1856" y="0"/>
                </a:lnTo>
                <a:lnTo>
                  <a:pt x="1854" y="0"/>
                </a:lnTo>
                <a:lnTo>
                  <a:pt x="1854" y="0"/>
                </a:lnTo>
                <a:lnTo>
                  <a:pt x="1850" y="0"/>
                </a:lnTo>
                <a:lnTo>
                  <a:pt x="1848" y="0"/>
                </a:lnTo>
                <a:lnTo>
                  <a:pt x="1846" y="0"/>
                </a:lnTo>
                <a:lnTo>
                  <a:pt x="1844" y="0"/>
                </a:lnTo>
                <a:lnTo>
                  <a:pt x="1840" y="0"/>
                </a:lnTo>
                <a:lnTo>
                  <a:pt x="1836" y="0"/>
                </a:lnTo>
                <a:lnTo>
                  <a:pt x="1832" y="0"/>
                </a:lnTo>
                <a:lnTo>
                  <a:pt x="1828" y="2"/>
                </a:lnTo>
                <a:lnTo>
                  <a:pt x="1822" y="2"/>
                </a:lnTo>
                <a:lnTo>
                  <a:pt x="1816" y="2"/>
                </a:lnTo>
                <a:lnTo>
                  <a:pt x="1810" y="2"/>
                </a:lnTo>
                <a:lnTo>
                  <a:pt x="1804" y="2"/>
                </a:lnTo>
                <a:lnTo>
                  <a:pt x="1796" y="2"/>
                </a:lnTo>
                <a:lnTo>
                  <a:pt x="1788" y="2"/>
                </a:lnTo>
                <a:lnTo>
                  <a:pt x="1780" y="2"/>
                </a:lnTo>
                <a:lnTo>
                  <a:pt x="1770" y="2"/>
                </a:lnTo>
                <a:lnTo>
                  <a:pt x="1760" y="2"/>
                </a:lnTo>
                <a:lnTo>
                  <a:pt x="1748" y="2"/>
                </a:lnTo>
                <a:lnTo>
                  <a:pt x="1736" y="4"/>
                </a:lnTo>
                <a:lnTo>
                  <a:pt x="1724" y="4"/>
                </a:lnTo>
                <a:lnTo>
                  <a:pt x="1710" y="4"/>
                </a:lnTo>
                <a:lnTo>
                  <a:pt x="1694" y="4"/>
                </a:lnTo>
                <a:lnTo>
                  <a:pt x="1678" y="6"/>
                </a:lnTo>
                <a:lnTo>
                  <a:pt x="1662" y="6"/>
                </a:lnTo>
                <a:lnTo>
                  <a:pt x="1644" y="6"/>
                </a:lnTo>
                <a:lnTo>
                  <a:pt x="1624" y="8"/>
                </a:lnTo>
                <a:lnTo>
                  <a:pt x="1604" y="8"/>
                </a:lnTo>
                <a:lnTo>
                  <a:pt x="1582" y="10"/>
                </a:lnTo>
                <a:lnTo>
                  <a:pt x="1560" y="12"/>
                </a:lnTo>
                <a:lnTo>
                  <a:pt x="1536" y="14"/>
                </a:lnTo>
                <a:lnTo>
                  <a:pt x="1512" y="16"/>
                </a:lnTo>
                <a:lnTo>
                  <a:pt x="1484" y="18"/>
                </a:lnTo>
                <a:lnTo>
                  <a:pt x="1458" y="20"/>
                </a:lnTo>
                <a:lnTo>
                  <a:pt x="1430" y="22"/>
                </a:lnTo>
                <a:lnTo>
                  <a:pt x="1400" y="26"/>
                </a:lnTo>
                <a:lnTo>
                  <a:pt x="1370" y="30"/>
                </a:lnTo>
                <a:lnTo>
                  <a:pt x="1340" y="32"/>
                </a:lnTo>
                <a:lnTo>
                  <a:pt x="1308" y="36"/>
                </a:lnTo>
                <a:lnTo>
                  <a:pt x="1274" y="42"/>
                </a:lnTo>
                <a:lnTo>
                  <a:pt x="1240" y="46"/>
                </a:lnTo>
                <a:lnTo>
                  <a:pt x="1206" y="52"/>
                </a:lnTo>
                <a:lnTo>
                  <a:pt x="1172" y="58"/>
                </a:lnTo>
                <a:lnTo>
                  <a:pt x="1136" y="64"/>
                </a:lnTo>
                <a:lnTo>
                  <a:pt x="1100" y="72"/>
                </a:lnTo>
                <a:lnTo>
                  <a:pt x="1064" y="80"/>
                </a:lnTo>
                <a:lnTo>
                  <a:pt x="1026" y="88"/>
                </a:lnTo>
                <a:lnTo>
                  <a:pt x="990" y="98"/>
                </a:lnTo>
                <a:lnTo>
                  <a:pt x="952" y="108"/>
                </a:lnTo>
                <a:lnTo>
                  <a:pt x="914" y="120"/>
                </a:lnTo>
                <a:lnTo>
                  <a:pt x="878" y="132"/>
                </a:lnTo>
                <a:lnTo>
                  <a:pt x="840" y="144"/>
                </a:lnTo>
                <a:lnTo>
                  <a:pt x="804" y="158"/>
                </a:lnTo>
                <a:lnTo>
                  <a:pt x="768" y="172"/>
                </a:lnTo>
                <a:lnTo>
                  <a:pt x="732" y="188"/>
                </a:lnTo>
                <a:lnTo>
                  <a:pt x="696" y="204"/>
                </a:lnTo>
                <a:lnTo>
                  <a:pt x="660" y="222"/>
                </a:lnTo>
                <a:lnTo>
                  <a:pt x="626" y="240"/>
                </a:lnTo>
                <a:lnTo>
                  <a:pt x="592" y="260"/>
                </a:lnTo>
                <a:lnTo>
                  <a:pt x="560" y="280"/>
                </a:lnTo>
                <a:lnTo>
                  <a:pt x="528" y="302"/>
                </a:lnTo>
                <a:lnTo>
                  <a:pt x="496" y="324"/>
                </a:lnTo>
                <a:lnTo>
                  <a:pt x="466" y="348"/>
                </a:lnTo>
                <a:lnTo>
                  <a:pt x="438" y="372"/>
                </a:lnTo>
                <a:lnTo>
                  <a:pt x="408" y="398"/>
                </a:lnTo>
                <a:lnTo>
                  <a:pt x="382" y="424"/>
                </a:lnTo>
                <a:lnTo>
                  <a:pt x="356" y="452"/>
                </a:lnTo>
                <a:lnTo>
                  <a:pt x="332" y="480"/>
                </a:lnTo>
                <a:lnTo>
                  <a:pt x="308" y="510"/>
                </a:lnTo>
                <a:lnTo>
                  <a:pt x="284" y="540"/>
                </a:lnTo>
                <a:lnTo>
                  <a:pt x="264" y="570"/>
                </a:lnTo>
                <a:lnTo>
                  <a:pt x="242" y="600"/>
                </a:lnTo>
                <a:lnTo>
                  <a:pt x="224" y="632"/>
                </a:lnTo>
                <a:lnTo>
                  <a:pt x="206" y="666"/>
                </a:lnTo>
                <a:lnTo>
                  <a:pt x="188" y="698"/>
                </a:lnTo>
                <a:lnTo>
                  <a:pt x="172" y="732"/>
                </a:lnTo>
                <a:lnTo>
                  <a:pt x="158" y="764"/>
                </a:lnTo>
                <a:lnTo>
                  <a:pt x="144" y="798"/>
                </a:lnTo>
                <a:lnTo>
                  <a:pt x="130" y="832"/>
                </a:lnTo>
                <a:lnTo>
                  <a:pt x="118" y="866"/>
                </a:lnTo>
                <a:lnTo>
                  <a:pt x="108" y="900"/>
                </a:lnTo>
                <a:lnTo>
                  <a:pt x="96" y="934"/>
                </a:lnTo>
                <a:lnTo>
                  <a:pt x="88" y="966"/>
                </a:lnTo>
                <a:lnTo>
                  <a:pt x="78" y="1000"/>
                </a:lnTo>
                <a:lnTo>
                  <a:pt x="70" y="1032"/>
                </a:lnTo>
                <a:lnTo>
                  <a:pt x="64" y="1066"/>
                </a:lnTo>
                <a:lnTo>
                  <a:pt x="56" y="1098"/>
                </a:lnTo>
                <a:lnTo>
                  <a:pt x="50" y="1128"/>
                </a:lnTo>
                <a:lnTo>
                  <a:pt x="44" y="1158"/>
                </a:lnTo>
                <a:lnTo>
                  <a:pt x="40" y="1188"/>
                </a:lnTo>
                <a:lnTo>
                  <a:pt x="36" y="1218"/>
                </a:lnTo>
                <a:lnTo>
                  <a:pt x="30" y="1246"/>
                </a:lnTo>
                <a:lnTo>
                  <a:pt x="28" y="1274"/>
                </a:lnTo>
                <a:lnTo>
                  <a:pt x="24" y="1300"/>
                </a:lnTo>
                <a:lnTo>
                  <a:pt x="20" y="1326"/>
                </a:lnTo>
                <a:lnTo>
                  <a:pt x="18" y="1350"/>
                </a:lnTo>
                <a:lnTo>
                  <a:pt x="16" y="1374"/>
                </a:lnTo>
                <a:lnTo>
                  <a:pt x="14" y="1396"/>
                </a:lnTo>
                <a:lnTo>
                  <a:pt x="12" y="1418"/>
                </a:lnTo>
                <a:lnTo>
                  <a:pt x="10" y="1438"/>
                </a:lnTo>
                <a:lnTo>
                  <a:pt x="8" y="1458"/>
                </a:lnTo>
                <a:lnTo>
                  <a:pt x="8" y="1476"/>
                </a:lnTo>
                <a:lnTo>
                  <a:pt x="6" y="1494"/>
                </a:lnTo>
                <a:lnTo>
                  <a:pt x="6" y="1510"/>
                </a:lnTo>
                <a:lnTo>
                  <a:pt x="4" y="1526"/>
                </a:lnTo>
                <a:lnTo>
                  <a:pt x="4" y="1540"/>
                </a:lnTo>
                <a:lnTo>
                  <a:pt x="4" y="1554"/>
                </a:lnTo>
                <a:lnTo>
                  <a:pt x="2" y="1566"/>
                </a:lnTo>
                <a:lnTo>
                  <a:pt x="2" y="1578"/>
                </a:lnTo>
                <a:lnTo>
                  <a:pt x="2" y="1590"/>
                </a:lnTo>
                <a:lnTo>
                  <a:pt x="2" y="1600"/>
                </a:lnTo>
                <a:lnTo>
                  <a:pt x="2" y="1608"/>
                </a:lnTo>
                <a:lnTo>
                  <a:pt x="0" y="1618"/>
                </a:lnTo>
                <a:lnTo>
                  <a:pt x="0" y="1626"/>
                </a:lnTo>
                <a:lnTo>
                  <a:pt x="0" y="1632"/>
                </a:lnTo>
                <a:lnTo>
                  <a:pt x="0" y="1640"/>
                </a:lnTo>
                <a:lnTo>
                  <a:pt x="0" y="1646"/>
                </a:lnTo>
                <a:lnTo>
                  <a:pt x="0" y="1652"/>
                </a:lnTo>
                <a:lnTo>
                  <a:pt x="0" y="1656"/>
                </a:lnTo>
                <a:lnTo>
                  <a:pt x="0" y="1662"/>
                </a:lnTo>
                <a:lnTo>
                  <a:pt x="0" y="1666"/>
                </a:lnTo>
                <a:lnTo>
                  <a:pt x="0" y="1668"/>
                </a:lnTo>
                <a:lnTo>
                  <a:pt x="0" y="1672"/>
                </a:lnTo>
                <a:lnTo>
                  <a:pt x="0" y="1676"/>
                </a:lnTo>
                <a:lnTo>
                  <a:pt x="0" y="1678"/>
                </a:lnTo>
                <a:lnTo>
                  <a:pt x="0" y="1680"/>
                </a:lnTo>
                <a:lnTo>
                  <a:pt x="0" y="1682"/>
                </a:lnTo>
                <a:lnTo>
                  <a:pt x="0" y="1684"/>
                </a:lnTo>
                <a:lnTo>
                  <a:pt x="0" y="1686"/>
                </a:lnTo>
                <a:lnTo>
                  <a:pt x="0" y="1688"/>
                </a:lnTo>
                <a:lnTo>
                  <a:pt x="0" y="1688"/>
                </a:lnTo>
                <a:lnTo>
                  <a:pt x="0" y="1690"/>
                </a:lnTo>
                <a:lnTo>
                  <a:pt x="0" y="1690"/>
                </a:lnTo>
                <a:lnTo>
                  <a:pt x="0" y="1692"/>
                </a:lnTo>
                <a:lnTo>
                  <a:pt x="0" y="1692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746100" y="5064116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5746100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682600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739750" y="518794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765150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6339825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273150" y="5133966"/>
            <a:ext cx="41275" cy="57150"/>
          </a:xfrm>
          <a:custGeom>
            <a:avLst/>
            <a:gdLst>
              <a:gd name="T0" fmla="*/ 12 w 26"/>
              <a:gd name="T1" fmla="*/ 0 h 36"/>
              <a:gd name="T2" fmla="*/ 6 w 26"/>
              <a:gd name="T3" fmla="*/ 2 h 36"/>
              <a:gd name="T4" fmla="*/ 2 w 26"/>
              <a:gd name="T5" fmla="*/ 6 h 36"/>
              <a:gd name="T6" fmla="*/ 0 w 26"/>
              <a:gd name="T7" fmla="*/ 16 h 36"/>
              <a:gd name="T8" fmla="*/ 0 w 26"/>
              <a:gd name="T9" fmla="*/ 20 h 36"/>
              <a:gd name="T10" fmla="*/ 2 w 26"/>
              <a:gd name="T11" fmla="*/ 30 h 36"/>
              <a:gd name="T12" fmla="*/ 6 w 26"/>
              <a:gd name="T13" fmla="*/ 36 h 36"/>
              <a:gd name="T14" fmla="*/ 12 w 26"/>
              <a:gd name="T15" fmla="*/ 36 h 36"/>
              <a:gd name="T16" fmla="*/ 14 w 26"/>
              <a:gd name="T17" fmla="*/ 36 h 36"/>
              <a:gd name="T18" fmla="*/ 20 w 26"/>
              <a:gd name="T19" fmla="*/ 36 h 36"/>
              <a:gd name="T20" fmla="*/ 24 w 26"/>
              <a:gd name="T21" fmla="*/ 30 h 36"/>
              <a:gd name="T22" fmla="*/ 26 w 26"/>
              <a:gd name="T23" fmla="*/ 20 h 36"/>
              <a:gd name="T24" fmla="*/ 26 w 26"/>
              <a:gd name="T25" fmla="*/ 16 h 36"/>
              <a:gd name="T26" fmla="*/ 24 w 26"/>
              <a:gd name="T27" fmla="*/ 6 h 36"/>
              <a:gd name="T28" fmla="*/ 20 w 26"/>
              <a:gd name="T29" fmla="*/ 2 h 36"/>
              <a:gd name="T30" fmla="*/ 14 w 26"/>
              <a:gd name="T31" fmla="*/ 0 h 36"/>
              <a:gd name="T32" fmla="*/ 12 w 26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6">
                <a:moveTo>
                  <a:pt x="12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6" y="20"/>
                </a:lnTo>
                <a:lnTo>
                  <a:pt x="26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333475" y="518794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358875" y="5133966"/>
            <a:ext cx="38100" cy="57150"/>
          </a:xfrm>
          <a:custGeom>
            <a:avLst/>
            <a:gdLst>
              <a:gd name="T0" fmla="*/ 2 w 24"/>
              <a:gd name="T1" fmla="*/ 8 h 36"/>
              <a:gd name="T2" fmla="*/ 2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6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8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2" y="8"/>
                </a:move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8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6930375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6866875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4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4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4" y="30"/>
                </a:lnTo>
                <a:lnTo>
                  <a:pt x="24" y="20"/>
                </a:lnTo>
                <a:lnTo>
                  <a:pt x="24" y="16"/>
                </a:lnTo>
                <a:lnTo>
                  <a:pt x="24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6927200" y="5187941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6952600" y="5133966"/>
            <a:ext cx="41275" cy="38100"/>
          </a:xfrm>
          <a:custGeom>
            <a:avLst/>
            <a:gdLst>
              <a:gd name="T0" fmla="*/ 16 w 26"/>
              <a:gd name="T1" fmla="*/ 0 h 24"/>
              <a:gd name="T2" fmla="*/ 0 w 26"/>
              <a:gd name="T3" fmla="*/ 24 h 24"/>
              <a:gd name="T4" fmla="*/ 26 w 26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4">
                <a:moveTo>
                  <a:pt x="16" y="0"/>
                </a:moveTo>
                <a:lnTo>
                  <a:pt x="0" y="24"/>
                </a:lnTo>
                <a:lnTo>
                  <a:pt x="26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978000" y="5133966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7524100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7460600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517750" y="518794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7546325" y="5133966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6 h 36"/>
              <a:gd name="T20" fmla="*/ 12 w 24"/>
              <a:gd name="T21" fmla="*/ 36 h 36"/>
              <a:gd name="T22" fmla="*/ 12 w 24"/>
              <a:gd name="T23" fmla="*/ 36 h 36"/>
              <a:gd name="T24" fmla="*/ 18 w 24"/>
              <a:gd name="T25" fmla="*/ 36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20 h 36"/>
              <a:gd name="T34" fmla="*/ 18 w 24"/>
              <a:gd name="T35" fmla="*/ 16 h 36"/>
              <a:gd name="T36" fmla="*/ 12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20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6"/>
                </a:lnTo>
                <a:lnTo>
                  <a:pt x="12" y="36"/>
                </a:lnTo>
                <a:lnTo>
                  <a:pt x="12" y="36"/>
                </a:lnTo>
                <a:lnTo>
                  <a:pt x="18" y="36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20"/>
                </a:lnTo>
                <a:lnTo>
                  <a:pt x="18" y="16"/>
                </a:lnTo>
                <a:lnTo>
                  <a:pt x="12" y="14"/>
                </a:lnTo>
                <a:lnTo>
                  <a:pt x="12" y="14"/>
                </a:lnTo>
                <a:lnTo>
                  <a:pt x="6" y="1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8117825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054325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8111475" y="518794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8136875" y="5133966"/>
            <a:ext cx="38100" cy="57150"/>
          </a:xfrm>
          <a:custGeom>
            <a:avLst/>
            <a:gdLst>
              <a:gd name="T0" fmla="*/ 8 w 24"/>
              <a:gd name="T1" fmla="*/ 0 h 36"/>
              <a:gd name="T2" fmla="*/ 4 w 24"/>
              <a:gd name="T3" fmla="*/ 2 h 36"/>
              <a:gd name="T4" fmla="*/ 2 w 24"/>
              <a:gd name="T5" fmla="*/ 4 h 36"/>
              <a:gd name="T6" fmla="*/ 2 w 24"/>
              <a:gd name="T7" fmla="*/ 8 h 36"/>
              <a:gd name="T8" fmla="*/ 4 w 24"/>
              <a:gd name="T9" fmla="*/ 12 h 36"/>
              <a:gd name="T10" fmla="*/ 8 w 24"/>
              <a:gd name="T11" fmla="*/ 14 h 36"/>
              <a:gd name="T12" fmla="*/ 14 w 24"/>
              <a:gd name="T13" fmla="*/ 16 h 36"/>
              <a:gd name="T14" fmla="*/ 20 w 24"/>
              <a:gd name="T15" fmla="*/ 18 h 36"/>
              <a:gd name="T16" fmla="*/ 24 w 24"/>
              <a:gd name="T17" fmla="*/ 20 h 36"/>
              <a:gd name="T18" fmla="*/ 24 w 24"/>
              <a:gd name="T19" fmla="*/ 24 h 36"/>
              <a:gd name="T20" fmla="*/ 24 w 24"/>
              <a:gd name="T21" fmla="*/ 30 h 36"/>
              <a:gd name="T22" fmla="*/ 24 w 24"/>
              <a:gd name="T23" fmla="*/ 34 h 36"/>
              <a:gd name="T24" fmla="*/ 22 w 24"/>
              <a:gd name="T25" fmla="*/ 36 h 36"/>
              <a:gd name="T26" fmla="*/ 16 w 24"/>
              <a:gd name="T27" fmla="*/ 36 h 36"/>
              <a:gd name="T28" fmla="*/ 8 w 24"/>
              <a:gd name="T29" fmla="*/ 36 h 36"/>
              <a:gd name="T30" fmla="*/ 4 w 24"/>
              <a:gd name="T31" fmla="*/ 36 h 36"/>
              <a:gd name="T32" fmla="*/ 2 w 24"/>
              <a:gd name="T33" fmla="*/ 34 h 36"/>
              <a:gd name="T34" fmla="*/ 0 w 24"/>
              <a:gd name="T35" fmla="*/ 30 h 36"/>
              <a:gd name="T36" fmla="*/ 0 w 24"/>
              <a:gd name="T37" fmla="*/ 24 h 36"/>
              <a:gd name="T38" fmla="*/ 2 w 24"/>
              <a:gd name="T39" fmla="*/ 20 h 36"/>
              <a:gd name="T40" fmla="*/ 6 w 24"/>
              <a:gd name="T41" fmla="*/ 18 h 36"/>
              <a:gd name="T42" fmla="*/ 10 w 24"/>
              <a:gd name="T43" fmla="*/ 16 h 36"/>
              <a:gd name="T44" fmla="*/ 18 w 24"/>
              <a:gd name="T45" fmla="*/ 14 h 36"/>
              <a:gd name="T46" fmla="*/ 22 w 24"/>
              <a:gd name="T47" fmla="*/ 12 h 36"/>
              <a:gd name="T48" fmla="*/ 24 w 24"/>
              <a:gd name="T49" fmla="*/ 8 h 36"/>
              <a:gd name="T50" fmla="*/ 24 w 24"/>
              <a:gd name="T51" fmla="*/ 4 h 36"/>
              <a:gd name="T52" fmla="*/ 22 w 24"/>
              <a:gd name="T53" fmla="*/ 2 h 36"/>
              <a:gd name="T54" fmla="*/ 16 w 24"/>
              <a:gd name="T55" fmla="*/ 0 h 36"/>
              <a:gd name="T56" fmla="*/ 8 w 24"/>
              <a:gd name="T5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6">
                <a:moveTo>
                  <a:pt x="8" y="0"/>
                </a:move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4" y="12"/>
                </a:lnTo>
                <a:lnTo>
                  <a:pt x="8" y="14"/>
                </a:lnTo>
                <a:lnTo>
                  <a:pt x="14" y="16"/>
                </a:lnTo>
                <a:lnTo>
                  <a:pt x="20" y="18"/>
                </a:lnTo>
                <a:lnTo>
                  <a:pt x="24" y="20"/>
                </a:lnTo>
                <a:lnTo>
                  <a:pt x="24" y="24"/>
                </a:lnTo>
                <a:lnTo>
                  <a:pt x="24" y="30"/>
                </a:lnTo>
                <a:lnTo>
                  <a:pt x="24" y="34"/>
                </a:lnTo>
                <a:lnTo>
                  <a:pt x="22" y="36"/>
                </a:lnTo>
                <a:lnTo>
                  <a:pt x="16" y="36"/>
                </a:lnTo>
                <a:lnTo>
                  <a:pt x="8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2" y="20"/>
                </a:lnTo>
                <a:lnTo>
                  <a:pt x="6" y="18"/>
                </a:lnTo>
                <a:lnTo>
                  <a:pt x="10" y="16"/>
                </a:lnTo>
                <a:lnTo>
                  <a:pt x="18" y="14"/>
                </a:lnTo>
                <a:lnTo>
                  <a:pt x="22" y="12"/>
                </a:lnTo>
                <a:lnTo>
                  <a:pt x="24" y="8"/>
                </a:lnTo>
                <a:lnTo>
                  <a:pt x="24" y="4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8711550" y="5010141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8654400" y="5133966"/>
            <a:ext cx="12700" cy="57150"/>
          </a:xfrm>
          <a:custGeom>
            <a:avLst/>
            <a:gdLst>
              <a:gd name="T0" fmla="*/ 0 w 8"/>
              <a:gd name="T1" fmla="*/ 6 h 36"/>
              <a:gd name="T2" fmla="*/ 4 w 8"/>
              <a:gd name="T3" fmla="*/ 4 h 36"/>
              <a:gd name="T4" fmla="*/ 8 w 8"/>
              <a:gd name="T5" fmla="*/ 0 h 36"/>
              <a:gd name="T6" fmla="*/ 8 w 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6"/>
                </a:moveTo>
                <a:lnTo>
                  <a:pt x="4" y="4"/>
                </a:lnTo>
                <a:lnTo>
                  <a:pt x="8" y="0"/>
                </a:lnTo>
                <a:lnTo>
                  <a:pt x="8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8705200" y="5187941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2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8730600" y="513396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589532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604137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619060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648587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663510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678432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707960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V="1">
            <a:off x="722882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737487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767332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781937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V="1">
            <a:off x="796860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826705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V="1">
            <a:off x="8413100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V="1">
            <a:off x="8562325" y="5038716"/>
            <a:ext cx="1588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746100" y="2371716"/>
            <a:ext cx="2965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5746100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6339825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6930375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7524100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8117825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8711550" y="2371716"/>
            <a:ext cx="1588" cy="53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589532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604137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619060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648587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663510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678432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>
            <a:off x="707960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722882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737487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767332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781937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>
            <a:off x="796860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826705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8413100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8562325" y="2371716"/>
            <a:ext cx="1588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flipV="1">
            <a:off x="5746100" y="2371716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5746100" y="50641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5584175" y="500696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5644500" y="5060941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5669900" y="5006966"/>
            <a:ext cx="38100" cy="57150"/>
          </a:xfrm>
          <a:custGeom>
            <a:avLst/>
            <a:gdLst>
              <a:gd name="T0" fmla="*/ 10 w 24"/>
              <a:gd name="T1" fmla="*/ 0 h 36"/>
              <a:gd name="T2" fmla="*/ 4 w 24"/>
              <a:gd name="T3" fmla="*/ 2 h 36"/>
              <a:gd name="T4" fmla="*/ 0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0 w 24"/>
              <a:gd name="T11" fmla="*/ 30 h 36"/>
              <a:gd name="T12" fmla="*/ 4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18 w 24"/>
              <a:gd name="T19" fmla="*/ 36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18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6"/>
                </a:ln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36"/>
                </a:lnTo>
                <a:lnTo>
                  <a:pt x="14" y="36"/>
                </a:lnTo>
                <a:lnTo>
                  <a:pt x="18" y="36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>
            <a:off x="5746100" y="452754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5584175" y="4502141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2 h 36"/>
              <a:gd name="T10" fmla="*/ 2 w 24"/>
              <a:gd name="T11" fmla="*/ 30 h 36"/>
              <a:gd name="T12" fmla="*/ 6 w 24"/>
              <a:gd name="T13" fmla="*/ 36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6 h 36"/>
              <a:gd name="T20" fmla="*/ 22 w 24"/>
              <a:gd name="T21" fmla="*/ 30 h 36"/>
              <a:gd name="T22" fmla="*/ 24 w 24"/>
              <a:gd name="T23" fmla="*/ 22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6"/>
                </a:lnTo>
                <a:lnTo>
                  <a:pt x="14" y="36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5644500" y="4556116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5669900" y="4502141"/>
            <a:ext cx="38100" cy="57150"/>
          </a:xfrm>
          <a:custGeom>
            <a:avLst/>
            <a:gdLst>
              <a:gd name="T0" fmla="*/ 0 w 24"/>
              <a:gd name="T1" fmla="*/ 8 h 36"/>
              <a:gd name="T2" fmla="*/ 0 w 24"/>
              <a:gd name="T3" fmla="*/ 6 h 36"/>
              <a:gd name="T4" fmla="*/ 2 w 24"/>
              <a:gd name="T5" fmla="*/ 4 h 36"/>
              <a:gd name="T6" fmla="*/ 4 w 24"/>
              <a:gd name="T7" fmla="*/ 2 h 36"/>
              <a:gd name="T8" fmla="*/ 8 w 24"/>
              <a:gd name="T9" fmla="*/ 0 h 36"/>
              <a:gd name="T10" fmla="*/ 14 w 24"/>
              <a:gd name="T11" fmla="*/ 0 h 36"/>
              <a:gd name="T12" fmla="*/ 18 w 24"/>
              <a:gd name="T13" fmla="*/ 2 h 36"/>
              <a:gd name="T14" fmla="*/ 20 w 24"/>
              <a:gd name="T15" fmla="*/ 4 h 36"/>
              <a:gd name="T16" fmla="*/ 22 w 24"/>
              <a:gd name="T17" fmla="*/ 6 h 36"/>
              <a:gd name="T18" fmla="*/ 22 w 24"/>
              <a:gd name="T19" fmla="*/ 10 h 36"/>
              <a:gd name="T20" fmla="*/ 20 w 24"/>
              <a:gd name="T21" fmla="*/ 14 h 36"/>
              <a:gd name="T22" fmla="*/ 16 w 24"/>
              <a:gd name="T23" fmla="*/ 20 h 36"/>
              <a:gd name="T24" fmla="*/ 0 w 24"/>
              <a:gd name="T25" fmla="*/ 36 h 36"/>
              <a:gd name="T26" fmla="*/ 24 w 24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0" y="8"/>
                </a:move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16" y="2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5746100" y="398779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5584175" y="3962391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5644500" y="4016366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5669900" y="3962391"/>
            <a:ext cx="41275" cy="41275"/>
          </a:xfrm>
          <a:custGeom>
            <a:avLst/>
            <a:gdLst>
              <a:gd name="T0" fmla="*/ 16 w 26"/>
              <a:gd name="T1" fmla="*/ 0 h 26"/>
              <a:gd name="T2" fmla="*/ 0 w 26"/>
              <a:gd name="T3" fmla="*/ 26 h 26"/>
              <a:gd name="T4" fmla="*/ 26 w 2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6">
                <a:moveTo>
                  <a:pt x="16" y="0"/>
                </a:moveTo>
                <a:lnTo>
                  <a:pt x="0" y="26"/>
                </a:lnTo>
                <a:lnTo>
                  <a:pt x="26" y="2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>
            <a:off x="5695300" y="3962391"/>
            <a:ext cx="1588" cy="60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>
            <a:off x="5746100" y="34512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5584175" y="3425816"/>
            <a:ext cx="38100" cy="57150"/>
          </a:xfrm>
          <a:custGeom>
            <a:avLst/>
            <a:gdLst>
              <a:gd name="T0" fmla="*/ 10 w 24"/>
              <a:gd name="T1" fmla="*/ 0 h 36"/>
              <a:gd name="T2" fmla="*/ 6 w 24"/>
              <a:gd name="T3" fmla="*/ 2 h 36"/>
              <a:gd name="T4" fmla="*/ 2 w 24"/>
              <a:gd name="T5" fmla="*/ 6 h 36"/>
              <a:gd name="T6" fmla="*/ 0 w 24"/>
              <a:gd name="T7" fmla="*/ 16 h 36"/>
              <a:gd name="T8" fmla="*/ 0 w 24"/>
              <a:gd name="T9" fmla="*/ 20 h 36"/>
              <a:gd name="T10" fmla="*/ 2 w 24"/>
              <a:gd name="T11" fmla="*/ 30 h 36"/>
              <a:gd name="T12" fmla="*/ 6 w 24"/>
              <a:gd name="T13" fmla="*/ 34 h 36"/>
              <a:gd name="T14" fmla="*/ 10 w 24"/>
              <a:gd name="T15" fmla="*/ 36 h 36"/>
              <a:gd name="T16" fmla="*/ 14 w 24"/>
              <a:gd name="T17" fmla="*/ 36 h 36"/>
              <a:gd name="T18" fmla="*/ 20 w 24"/>
              <a:gd name="T19" fmla="*/ 34 h 36"/>
              <a:gd name="T20" fmla="*/ 22 w 24"/>
              <a:gd name="T21" fmla="*/ 30 h 36"/>
              <a:gd name="T22" fmla="*/ 24 w 24"/>
              <a:gd name="T23" fmla="*/ 20 h 36"/>
              <a:gd name="T24" fmla="*/ 24 w 24"/>
              <a:gd name="T25" fmla="*/ 16 h 36"/>
              <a:gd name="T26" fmla="*/ 22 w 24"/>
              <a:gd name="T27" fmla="*/ 6 h 36"/>
              <a:gd name="T28" fmla="*/ 20 w 24"/>
              <a:gd name="T29" fmla="*/ 2 h 36"/>
              <a:gd name="T30" fmla="*/ 14 w 24"/>
              <a:gd name="T31" fmla="*/ 0 h 36"/>
              <a:gd name="T32" fmla="*/ 10 w 24"/>
              <a:gd name="T3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6">
                <a:moveTo>
                  <a:pt x="10" y="0"/>
                </a:move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0"/>
                </a:lnTo>
                <a:lnTo>
                  <a:pt x="2" y="30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20" y="34"/>
                </a:lnTo>
                <a:lnTo>
                  <a:pt x="22" y="30"/>
                </a:lnTo>
                <a:lnTo>
                  <a:pt x="24" y="20"/>
                </a:lnTo>
                <a:lnTo>
                  <a:pt x="24" y="16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5644500" y="3476616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5669900" y="3425816"/>
            <a:ext cx="38100" cy="57150"/>
          </a:xfrm>
          <a:custGeom>
            <a:avLst/>
            <a:gdLst>
              <a:gd name="T0" fmla="*/ 22 w 24"/>
              <a:gd name="T1" fmla="*/ 4 h 36"/>
              <a:gd name="T2" fmla="*/ 20 w 24"/>
              <a:gd name="T3" fmla="*/ 2 h 36"/>
              <a:gd name="T4" fmla="*/ 14 w 24"/>
              <a:gd name="T5" fmla="*/ 0 h 36"/>
              <a:gd name="T6" fmla="*/ 12 w 24"/>
              <a:gd name="T7" fmla="*/ 0 h 36"/>
              <a:gd name="T8" fmla="*/ 6 w 24"/>
              <a:gd name="T9" fmla="*/ 2 h 36"/>
              <a:gd name="T10" fmla="*/ 2 w 24"/>
              <a:gd name="T11" fmla="*/ 6 h 36"/>
              <a:gd name="T12" fmla="*/ 0 w 24"/>
              <a:gd name="T13" fmla="*/ 16 h 36"/>
              <a:gd name="T14" fmla="*/ 0 w 24"/>
              <a:gd name="T15" fmla="*/ 24 h 36"/>
              <a:gd name="T16" fmla="*/ 2 w 24"/>
              <a:gd name="T17" fmla="*/ 32 h 36"/>
              <a:gd name="T18" fmla="*/ 6 w 24"/>
              <a:gd name="T19" fmla="*/ 34 h 36"/>
              <a:gd name="T20" fmla="*/ 12 w 24"/>
              <a:gd name="T21" fmla="*/ 36 h 36"/>
              <a:gd name="T22" fmla="*/ 14 w 24"/>
              <a:gd name="T23" fmla="*/ 36 h 36"/>
              <a:gd name="T24" fmla="*/ 18 w 24"/>
              <a:gd name="T25" fmla="*/ 34 h 36"/>
              <a:gd name="T26" fmla="*/ 22 w 24"/>
              <a:gd name="T27" fmla="*/ 32 h 36"/>
              <a:gd name="T28" fmla="*/ 24 w 24"/>
              <a:gd name="T29" fmla="*/ 26 h 36"/>
              <a:gd name="T30" fmla="*/ 24 w 24"/>
              <a:gd name="T31" fmla="*/ 24 h 36"/>
              <a:gd name="T32" fmla="*/ 22 w 24"/>
              <a:gd name="T33" fmla="*/ 18 h 36"/>
              <a:gd name="T34" fmla="*/ 18 w 24"/>
              <a:gd name="T35" fmla="*/ 16 h 36"/>
              <a:gd name="T36" fmla="*/ 14 w 24"/>
              <a:gd name="T37" fmla="*/ 14 h 36"/>
              <a:gd name="T38" fmla="*/ 12 w 24"/>
              <a:gd name="T39" fmla="*/ 14 h 36"/>
              <a:gd name="T40" fmla="*/ 6 w 24"/>
              <a:gd name="T41" fmla="*/ 16 h 36"/>
              <a:gd name="T42" fmla="*/ 2 w 24"/>
              <a:gd name="T43" fmla="*/ 18 h 36"/>
              <a:gd name="T44" fmla="*/ 0 w 24"/>
              <a:gd name="T4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6">
                <a:moveTo>
                  <a:pt x="22" y="4"/>
                </a:moveTo>
                <a:lnTo>
                  <a:pt x="20" y="2"/>
                </a:lnTo>
                <a:lnTo>
                  <a:pt x="14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6"/>
                </a:lnTo>
                <a:lnTo>
                  <a:pt x="0" y="24"/>
                </a:lnTo>
                <a:lnTo>
                  <a:pt x="2" y="32"/>
                </a:lnTo>
                <a:lnTo>
                  <a:pt x="6" y="34"/>
                </a:lnTo>
                <a:lnTo>
                  <a:pt x="12" y="36"/>
                </a:lnTo>
                <a:lnTo>
                  <a:pt x="14" y="36"/>
                </a:lnTo>
                <a:lnTo>
                  <a:pt x="18" y="34"/>
                </a:lnTo>
                <a:lnTo>
                  <a:pt x="22" y="32"/>
                </a:lnTo>
                <a:lnTo>
                  <a:pt x="24" y="26"/>
                </a:lnTo>
                <a:lnTo>
                  <a:pt x="24" y="24"/>
                </a:lnTo>
                <a:lnTo>
                  <a:pt x="22" y="18"/>
                </a:lnTo>
                <a:lnTo>
                  <a:pt x="18" y="16"/>
                </a:lnTo>
                <a:lnTo>
                  <a:pt x="14" y="14"/>
                </a:lnTo>
                <a:lnTo>
                  <a:pt x="12" y="14"/>
                </a:lnTo>
                <a:lnTo>
                  <a:pt x="6" y="16"/>
                </a:lnTo>
                <a:lnTo>
                  <a:pt x="2" y="18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7" name="Line 84"/>
          <p:cNvSpPr>
            <a:spLocks noChangeShapeType="1"/>
          </p:cNvSpPr>
          <p:nvPr/>
        </p:nvSpPr>
        <p:spPr bwMode="auto">
          <a:xfrm>
            <a:off x="5746100" y="291146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8" name="Freeform 85"/>
          <p:cNvSpPr>
            <a:spLocks/>
          </p:cNvSpPr>
          <p:nvPr/>
        </p:nvSpPr>
        <p:spPr bwMode="auto">
          <a:xfrm>
            <a:off x="5584175" y="2886066"/>
            <a:ext cx="38100" cy="60325"/>
          </a:xfrm>
          <a:custGeom>
            <a:avLst/>
            <a:gdLst>
              <a:gd name="T0" fmla="*/ 10 w 24"/>
              <a:gd name="T1" fmla="*/ 0 h 38"/>
              <a:gd name="T2" fmla="*/ 6 w 24"/>
              <a:gd name="T3" fmla="*/ 2 h 38"/>
              <a:gd name="T4" fmla="*/ 2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2 w 24"/>
              <a:gd name="T11" fmla="*/ 30 h 38"/>
              <a:gd name="T12" fmla="*/ 6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20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20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6" y="2"/>
                </a:lnTo>
                <a:lnTo>
                  <a:pt x="2" y="8"/>
                </a:lnTo>
                <a:lnTo>
                  <a:pt x="0" y="16"/>
                </a:lnTo>
                <a:lnTo>
                  <a:pt x="0" y="22"/>
                </a:lnTo>
                <a:lnTo>
                  <a:pt x="2" y="30"/>
                </a:lnTo>
                <a:lnTo>
                  <a:pt x="6" y="36"/>
                </a:lnTo>
                <a:lnTo>
                  <a:pt x="10" y="38"/>
                </a:lnTo>
                <a:lnTo>
                  <a:pt x="14" y="38"/>
                </a:lnTo>
                <a:lnTo>
                  <a:pt x="20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9" name="Freeform 86"/>
          <p:cNvSpPr>
            <a:spLocks/>
          </p:cNvSpPr>
          <p:nvPr/>
        </p:nvSpPr>
        <p:spPr bwMode="auto">
          <a:xfrm>
            <a:off x="5644500" y="2940041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5669900" y="2886066"/>
            <a:ext cx="38100" cy="60325"/>
          </a:xfrm>
          <a:custGeom>
            <a:avLst/>
            <a:gdLst>
              <a:gd name="T0" fmla="*/ 8 w 24"/>
              <a:gd name="T1" fmla="*/ 0 h 38"/>
              <a:gd name="T2" fmla="*/ 2 w 24"/>
              <a:gd name="T3" fmla="*/ 2 h 38"/>
              <a:gd name="T4" fmla="*/ 0 w 24"/>
              <a:gd name="T5" fmla="*/ 6 h 38"/>
              <a:gd name="T6" fmla="*/ 0 w 24"/>
              <a:gd name="T7" fmla="*/ 8 h 38"/>
              <a:gd name="T8" fmla="*/ 2 w 24"/>
              <a:gd name="T9" fmla="*/ 12 h 38"/>
              <a:gd name="T10" fmla="*/ 6 w 24"/>
              <a:gd name="T11" fmla="*/ 14 h 38"/>
              <a:gd name="T12" fmla="*/ 14 w 24"/>
              <a:gd name="T13" fmla="*/ 16 h 38"/>
              <a:gd name="T14" fmla="*/ 18 w 24"/>
              <a:gd name="T15" fmla="*/ 18 h 38"/>
              <a:gd name="T16" fmla="*/ 22 w 24"/>
              <a:gd name="T17" fmla="*/ 22 h 38"/>
              <a:gd name="T18" fmla="*/ 24 w 24"/>
              <a:gd name="T19" fmla="*/ 24 h 38"/>
              <a:gd name="T20" fmla="*/ 24 w 24"/>
              <a:gd name="T21" fmla="*/ 30 h 38"/>
              <a:gd name="T22" fmla="*/ 22 w 24"/>
              <a:gd name="T23" fmla="*/ 34 h 38"/>
              <a:gd name="T24" fmla="*/ 20 w 24"/>
              <a:gd name="T25" fmla="*/ 36 h 38"/>
              <a:gd name="T26" fmla="*/ 14 w 24"/>
              <a:gd name="T27" fmla="*/ 38 h 38"/>
              <a:gd name="T28" fmla="*/ 8 w 24"/>
              <a:gd name="T29" fmla="*/ 38 h 38"/>
              <a:gd name="T30" fmla="*/ 2 w 24"/>
              <a:gd name="T31" fmla="*/ 36 h 38"/>
              <a:gd name="T32" fmla="*/ 0 w 24"/>
              <a:gd name="T33" fmla="*/ 34 h 38"/>
              <a:gd name="T34" fmla="*/ 0 w 24"/>
              <a:gd name="T35" fmla="*/ 30 h 38"/>
              <a:gd name="T36" fmla="*/ 0 w 24"/>
              <a:gd name="T37" fmla="*/ 24 h 38"/>
              <a:gd name="T38" fmla="*/ 0 w 24"/>
              <a:gd name="T39" fmla="*/ 22 h 38"/>
              <a:gd name="T40" fmla="*/ 4 w 24"/>
              <a:gd name="T41" fmla="*/ 18 h 38"/>
              <a:gd name="T42" fmla="*/ 10 w 24"/>
              <a:gd name="T43" fmla="*/ 16 h 38"/>
              <a:gd name="T44" fmla="*/ 16 w 24"/>
              <a:gd name="T45" fmla="*/ 14 h 38"/>
              <a:gd name="T46" fmla="*/ 20 w 24"/>
              <a:gd name="T47" fmla="*/ 12 h 38"/>
              <a:gd name="T48" fmla="*/ 22 w 24"/>
              <a:gd name="T49" fmla="*/ 8 h 38"/>
              <a:gd name="T50" fmla="*/ 22 w 24"/>
              <a:gd name="T51" fmla="*/ 6 h 38"/>
              <a:gd name="T52" fmla="*/ 20 w 24"/>
              <a:gd name="T53" fmla="*/ 2 h 38"/>
              <a:gd name="T54" fmla="*/ 14 w 24"/>
              <a:gd name="T55" fmla="*/ 0 h 38"/>
              <a:gd name="T56" fmla="*/ 8 w 24"/>
              <a:gd name="T5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38">
                <a:moveTo>
                  <a:pt x="8" y="0"/>
                </a:move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2"/>
                </a:lnTo>
                <a:lnTo>
                  <a:pt x="6" y="14"/>
                </a:lnTo>
                <a:lnTo>
                  <a:pt x="14" y="16"/>
                </a:lnTo>
                <a:lnTo>
                  <a:pt x="18" y="18"/>
                </a:lnTo>
                <a:lnTo>
                  <a:pt x="22" y="22"/>
                </a:lnTo>
                <a:lnTo>
                  <a:pt x="24" y="24"/>
                </a:lnTo>
                <a:lnTo>
                  <a:pt x="24" y="30"/>
                </a:lnTo>
                <a:lnTo>
                  <a:pt x="22" y="34"/>
                </a:lnTo>
                <a:lnTo>
                  <a:pt x="20" y="36"/>
                </a:lnTo>
                <a:lnTo>
                  <a:pt x="14" y="38"/>
                </a:lnTo>
                <a:lnTo>
                  <a:pt x="8" y="38"/>
                </a:lnTo>
                <a:lnTo>
                  <a:pt x="2" y="36"/>
                </a:lnTo>
                <a:lnTo>
                  <a:pt x="0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0" y="16"/>
                </a:lnTo>
                <a:lnTo>
                  <a:pt x="16" y="14"/>
                </a:lnTo>
                <a:lnTo>
                  <a:pt x="20" y="12"/>
                </a:lnTo>
                <a:lnTo>
                  <a:pt x="22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>
            <a:off x="5746100" y="23717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5593700" y="2371716"/>
            <a:ext cx="12700" cy="60325"/>
          </a:xfrm>
          <a:custGeom>
            <a:avLst/>
            <a:gdLst>
              <a:gd name="T0" fmla="*/ 0 w 8"/>
              <a:gd name="T1" fmla="*/ 8 h 38"/>
              <a:gd name="T2" fmla="*/ 2 w 8"/>
              <a:gd name="T3" fmla="*/ 6 h 38"/>
              <a:gd name="T4" fmla="*/ 8 w 8"/>
              <a:gd name="T5" fmla="*/ 0 h 38"/>
              <a:gd name="T6" fmla="*/ 8 w 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8">
                <a:moveTo>
                  <a:pt x="0" y="8"/>
                </a:moveTo>
                <a:lnTo>
                  <a:pt x="2" y="6"/>
                </a:lnTo>
                <a:lnTo>
                  <a:pt x="8" y="0"/>
                </a:lnTo>
                <a:lnTo>
                  <a:pt x="8" y="3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5644500" y="2425691"/>
            <a:ext cx="3175" cy="6350"/>
          </a:xfrm>
          <a:custGeom>
            <a:avLst/>
            <a:gdLst>
              <a:gd name="T0" fmla="*/ 2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5669900" y="2371716"/>
            <a:ext cx="38100" cy="60325"/>
          </a:xfrm>
          <a:custGeom>
            <a:avLst/>
            <a:gdLst>
              <a:gd name="T0" fmla="*/ 10 w 24"/>
              <a:gd name="T1" fmla="*/ 0 h 38"/>
              <a:gd name="T2" fmla="*/ 4 w 24"/>
              <a:gd name="T3" fmla="*/ 2 h 38"/>
              <a:gd name="T4" fmla="*/ 0 w 24"/>
              <a:gd name="T5" fmla="*/ 8 h 38"/>
              <a:gd name="T6" fmla="*/ 0 w 24"/>
              <a:gd name="T7" fmla="*/ 16 h 38"/>
              <a:gd name="T8" fmla="*/ 0 w 24"/>
              <a:gd name="T9" fmla="*/ 22 h 38"/>
              <a:gd name="T10" fmla="*/ 0 w 24"/>
              <a:gd name="T11" fmla="*/ 30 h 38"/>
              <a:gd name="T12" fmla="*/ 4 w 24"/>
              <a:gd name="T13" fmla="*/ 36 h 38"/>
              <a:gd name="T14" fmla="*/ 10 w 24"/>
              <a:gd name="T15" fmla="*/ 38 h 38"/>
              <a:gd name="T16" fmla="*/ 14 w 24"/>
              <a:gd name="T17" fmla="*/ 38 h 38"/>
              <a:gd name="T18" fmla="*/ 18 w 24"/>
              <a:gd name="T19" fmla="*/ 36 h 38"/>
              <a:gd name="T20" fmla="*/ 22 w 24"/>
              <a:gd name="T21" fmla="*/ 30 h 38"/>
              <a:gd name="T22" fmla="*/ 24 w 24"/>
              <a:gd name="T23" fmla="*/ 22 h 38"/>
              <a:gd name="T24" fmla="*/ 24 w 24"/>
              <a:gd name="T25" fmla="*/ 16 h 38"/>
              <a:gd name="T26" fmla="*/ 22 w 24"/>
              <a:gd name="T27" fmla="*/ 8 h 38"/>
              <a:gd name="T28" fmla="*/ 18 w 24"/>
              <a:gd name="T29" fmla="*/ 2 h 38"/>
              <a:gd name="T30" fmla="*/ 14 w 24"/>
              <a:gd name="T31" fmla="*/ 0 h 38"/>
              <a:gd name="T32" fmla="*/ 10 w 24"/>
              <a:gd name="T3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8">
                <a:moveTo>
                  <a:pt x="10" y="0"/>
                </a:moveTo>
                <a:lnTo>
                  <a:pt x="4" y="2"/>
                </a:lnTo>
                <a:lnTo>
                  <a:pt x="0" y="8"/>
                </a:lnTo>
                <a:lnTo>
                  <a:pt x="0" y="16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10" y="38"/>
                </a:lnTo>
                <a:lnTo>
                  <a:pt x="14" y="38"/>
                </a:lnTo>
                <a:lnTo>
                  <a:pt x="18" y="36"/>
                </a:lnTo>
                <a:lnTo>
                  <a:pt x="22" y="30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5" name="Line 92"/>
          <p:cNvSpPr>
            <a:spLocks noChangeShapeType="1"/>
          </p:cNvSpPr>
          <p:nvPr/>
        </p:nvSpPr>
        <p:spPr bwMode="auto">
          <a:xfrm>
            <a:off x="5746100" y="493076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>
            <a:off x="5746100" y="47974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>
            <a:off x="5746100" y="466089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>
            <a:off x="5746100" y="43910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9" name="Line 96"/>
          <p:cNvSpPr>
            <a:spLocks noChangeShapeType="1"/>
          </p:cNvSpPr>
          <p:nvPr/>
        </p:nvSpPr>
        <p:spPr bwMode="auto">
          <a:xfrm>
            <a:off x="5746100" y="425766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5746100" y="41243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5746100" y="385444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5746100" y="37179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>
            <a:off x="5746100" y="358456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5746100" y="331469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>
            <a:off x="5746100" y="318134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>
            <a:off x="5746100" y="30448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7" name="Line 104"/>
          <p:cNvSpPr>
            <a:spLocks noChangeShapeType="1"/>
          </p:cNvSpPr>
          <p:nvPr/>
        </p:nvSpPr>
        <p:spPr bwMode="auto">
          <a:xfrm>
            <a:off x="5746100" y="2778116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>
            <a:off x="5746100" y="264159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5746100" y="2508241"/>
            <a:ext cx="28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8711550" y="2371716"/>
            <a:ext cx="1588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 flipH="1">
            <a:off x="8651225" y="50641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 flipH="1">
            <a:off x="8651225" y="452754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3" name="Line 110"/>
          <p:cNvSpPr>
            <a:spLocks noChangeShapeType="1"/>
          </p:cNvSpPr>
          <p:nvPr/>
        </p:nvSpPr>
        <p:spPr bwMode="auto">
          <a:xfrm flipH="1">
            <a:off x="8651225" y="3987791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4" name="Line 111"/>
          <p:cNvSpPr>
            <a:spLocks noChangeShapeType="1"/>
          </p:cNvSpPr>
          <p:nvPr/>
        </p:nvSpPr>
        <p:spPr bwMode="auto">
          <a:xfrm flipH="1">
            <a:off x="8651225" y="34512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5" name="Line 112"/>
          <p:cNvSpPr>
            <a:spLocks noChangeShapeType="1"/>
          </p:cNvSpPr>
          <p:nvPr/>
        </p:nvSpPr>
        <p:spPr bwMode="auto">
          <a:xfrm flipH="1">
            <a:off x="8651225" y="291146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6" name="Line 113"/>
          <p:cNvSpPr>
            <a:spLocks noChangeShapeType="1"/>
          </p:cNvSpPr>
          <p:nvPr/>
        </p:nvSpPr>
        <p:spPr bwMode="auto">
          <a:xfrm flipH="1">
            <a:off x="8651225" y="2371716"/>
            <a:ext cx="60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7" name="Line 114"/>
          <p:cNvSpPr>
            <a:spLocks noChangeShapeType="1"/>
          </p:cNvSpPr>
          <p:nvPr/>
        </p:nvSpPr>
        <p:spPr bwMode="auto">
          <a:xfrm flipH="1">
            <a:off x="8679800" y="493076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8" name="Line 115"/>
          <p:cNvSpPr>
            <a:spLocks noChangeShapeType="1"/>
          </p:cNvSpPr>
          <p:nvPr/>
        </p:nvSpPr>
        <p:spPr bwMode="auto">
          <a:xfrm flipH="1">
            <a:off x="8679800" y="47974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9" name="Line 116"/>
          <p:cNvSpPr>
            <a:spLocks noChangeShapeType="1"/>
          </p:cNvSpPr>
          <p:nvPr/>
        </p:nvSpPr>
        <p:spPr bwMode="auto">
          <a:xfrm flipH="1">
            <a:off x="8679800" y="466089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0" name="Line 117"/>
          <p:cNvSpPr>
            <a:spLocks noChangeShapeType="1"/>
          </p:cNvSpPr>
          <p:nvPr/>
        </p:nvSpPr>
        <p:spPr bwMode="auto">
          <a:xfrm flipH="1">
            <a:off x="8679800" y="43910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1" name="Line 118"/>
          <p:cNvSpPr>
            <a:spLocks noChangeShapeType="1"/>
          </p:cNvSpPr>
          <p:nvPr/>
        </p:nvSpPr>
        <p:spPr bwMode="auto">
          <a:xfrm flipH="1">
            <a:off x="8679800" y="425766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2" name="Line 119"/>
          <p:cNvSpPr>
            <a:spLocks noChangeShapeType="1"/>
          </p:cNvSpPr>
          <p:nvPr/>
        </p:nvSpPr>
        <p:spPr bwMode="auto">
          <a:xfrm flipH="1">
            <a:off x="8679800" y="41243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" name="Line 120"/>
          <p:cNvSpPr>
            <a:spLocks noChangeShapeType="1"/>
          </p:cNvSpPr>
          <p:nvPr/>
        </p:nvSpPr>
        <p:spPr bwMode="auto">
          <a:xfrm flipH="1">
            <a:off x="8679800" y="385444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4" name="Line 121"/>
          <p:cNvSpPr>
            <a:spLocks noChangeShapeType="1"/>
          </p:cNvSpPr>
          <p:nvPr/>
        </p:nvSpPr>
        <p:spPr bwMode="auto">
          <a:xfrm flipH="1">
            <a:off x="8679800" y="37179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5" name="Line 122"/>
          <p:cNvSpPr>
            <a:spLocks noChangeShapeType="1"/>
          </p:cNvSpPr>
          <p:nvPr/>
        </p:nvSpPr>
        <p:spPr bwMode="auto">
          <a:xfrm flipH="1">
            <a:off x="8679800" y="358456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6" name="Line 123"/>
          <p:cNvSpPr>
            <a:spLocks noChangeShapeType="1"/>
          </p:cNvSpPr>
          <p:nvPr/>
        </p:nvSpPr>
        <p:spPr bwMode="auto">
          <a:xfrm flipH="1">
            <a:off x="8679800" y="331469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7" name="Line 124"/>
          <p:cNvSpPr>
            <a:spLocks noChangeShapeType="1"/>
          </p:cNvSpPr>
          <p:nvPr/>
        </p:nvSpPr>
        <p:spPr bwMode="auto">
          <a:xfrm flipH="1">
            <a:off x="8679800" y="318134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8" name="Line 125"/>
          <p:cNvSpPr>
            <a:spLocks noChangeShapeType="1"/>
          </p:cNvSpPr>
          <p:nvPr/>
        </p:nvSpPr>
        <p:spPr bwMode="auto">
          <a:xfrm flipH="1">
            <a:off x="8679800" y="30448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9" name="Line 126"/>
          <p:cNvSpPr>
            <a:spLocks noChangeShapeType="1"/>
          </p:cNvSpPr>
          <p:nvPr/>
        </p:nvSpPr>
        <p:spPr bwMode="auto">
          <a:xfrm flipH="1">
            <a:off x="8679800" y="2778116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0" name="Line 127"/>
          <p:cNvSpPr>
            <a:spLocks noChangeShapeType="1"/>
          </p:cNvSpPr>
          <p:nvPr/>
        </p:nvSpPr>
        <p:spPr bwMode="auto">
          <a:xfrm flipH="1">
            <a:off x="8679800" y="264159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1" name="Line 128"/>
          <p:cNvSpPr>
            <a:spLocks noChangeShapeType="1"/>
          </p:cNvSpPr>
          <p:nvPr/>
        </p:nvSpPr>
        <p:spPr bwMode="auto">
          <a:xfrm flipH="1">
            <a:off x="8679800" y="2508241"/>
            <a:ext cx="31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5755625" y="2366954"/>
            <a:ext cx="2965450" cy="2692400"/>
          </a:xfrm>
          <a:custGeom>
            <a:avLst/>
            <a:gdLst>
              <a:gd name="T0" fmla="*/ 1866 w 1868"/>
              <a:gd name="T1" fmla="*/ 0 h 1696"/>
              <a:gd name="T2" fmla="*/ 1866 w 1868"/>
              <a:gd name="T3" fmla="*/ 0 h 1696"/>
              <a:gd name="T4" fmla="*/ 1866 w 1868"/>
              <a:gd name="T5" fmla="*/ 0 h 1696"/>
              <a:gd name="T6" fmla="*/ 1864 w 1868"/>
              <a:gd name="T7" fmla="*/ 0 h 1696"/>
              <a:gd name="T8" fmla="*/ 1862 w 1868"/>
              <a:gd name="T9" fmla="*/ 0 h 1696"/>
              <a:gd name="T10" fmla="*/ 1860 w 1868"/>
              <a:gd name="T11" fmla="*/ 0 h 1696"/>
              <a:gd name="T12" fmla="*/ 1854 w 1868"/>
              <a:gd name="T13" fmla="*/ 0 h 1696"/>
              <a:gd name="T14" fmla="*/ 1848 w 1868"/>
              <a:gd name="T15" fmla="*/ 0 h 1696"/>
              <a:gd name="T16" fmla="*/ 1840 w 1868"/>
              <a:gd name="T17" fmla="*/ 0 h 1696"/>
              <a:gd name="T18" fmla="*/ 1828 w 1868"/>
              <a:gd name="T19" fmla="*/ 2 h 1696"/>
              <a:gd name="T20" fmla="*/ 1810 w 1868"/>
              <a:gd name="T21" fmla="*/ 2 h 1696"/>
              <a:gd name="T22" fmla="*/ 1788 w 1868"/>
              <a:gd name="T23" fmla="*/ 2 h 1696"/>
              <a:gd name="T24" fmla="*/ 1760 w 1868"/>
              <a:gd name="T25" fmla="*/ 2 h 1696"/>
              <a:gd name="T26" fmla="*/ 1724 w 1868"/>
              <a:gd name="T27" fmla="*/ 4 h 1696"/>
              <a:gd name="T28" fmla="*/ 1678 w 1868"/>
              <a:gd name="T29" fmla="*/ 6 h 1696"/>
              <a:gd name="T30" fmla="*/ 1624 w 1868"/>
              <a:gd name="T31" fmla="*/ 8 h 1696"/>
              <a:gd name="T32" fmla="*/ 1560 w 1868"/>
              <a:gd name="T33" fmla="*/ 12 h 1696"/>
              <a:gd name="T34" fmla="*/ 1484 w 1868"/>
              <a:gd name="T35" fmla="*/ 18 h 1696"/>
              <a:gd name="T36" fmla="*/ 1400 w 1868"/>
              <a:gd name="T37" fmla="*/ 26 h 1696"/>
              <a:gd name="T38" fmla="*/ 1308 w 1868"/>
              <a:gd name="T39" fmla="*/ 36 h 1696"/>
              <a:gd name="T40" fmla="*/ 1206 w 1868"/>
              <a:gd name="T41" fmla="*/ 52 h 1696"/>
              <a:gd name="T42" fmla="*/ 1100 w 1868"/>
              <a:gd name="T43" fmla="*/ 72 h 1696"/>
              <a:gd name="T44" fmla="*/ 990 w 1868"/>
              <a:gd name="T45" fmla="*/ 98 h 1696"/>
              <a:gd name="T46" fmla="*/ 878 w 1868"/>
              <a:gd name="T47" fmla="*/ 132 h 1696"/>
              <a:gd name="T48" fmla="*/ 768 w 1868"/>
              <a:gd name="T49" fmla="*/ 172 h 1696"/>
              <a:gd name="T50" fmla="*/ 660 w 1868"/>
              <a:gd name="T51" fmla="*/ 222 h 1696"/>
              <a:gd name="T52" fmla="*/ 560 w 1868"/>
              <a:gd name="T53" fmla="*/ 280 h 1696"/>
              <a:gd name="T54" fmla="*/ 466 w 1868"/>
              <a:gd name="T55" fmla="*/ 348 h 1696"/>
              <a:gd name="T56" fmla="*/ 382 w 1868"/>
              <a:gd name="T57" fmla="*/ 424 h 1696"/>
              <a:gd name="T58" fmla="*/ 308 w 1868"/>
              <a:gd name="T59" fmla="*/ 510 h 1696"/>
              <a:gd name="T60" fmla="*/ 242 w 1868"/>
              <a:gd name="T61" fmla="*/ 600 h 1696"/>
              <a:gd name="T62" fmla="*/ 188 w 1868"/>
              <a:gd name="T63" fmla="*/ 698 h 1696"/>
              <a:gd name="T64" fmla="*/ 144 w 1868"/>
              <a:gd name="T65" fmla="*/ 798 h 1696"/>
              <a:gd name="T66" fmla="*/ 108 w 1868"/>
              <a:gd name="T67" fmla="*/ 900 h 1696"/>
              <a:gd name="T68" fmla="*/ 78 w 1868"/>
              <a:gd name="T69" fmla="*/ 1000 h 1696"/>
              <a:gd name="T70" fmla="*/ 56 w 1868"/>
              <a:gd name="T71" fmla="*/ 1098 h 1696"/>
              <a:gd name="T72" fmla="*/ 40 w 1868"/>
              <a:gd name="T73" fmla="*/ 1188 h 1696"/>
              <a:gd name="T74" fmla="*/ 28 w 1868"/>
              <a:gd name="T75" fmla="*/ 1274 h 1696"/>
              <a:gd name="T76" fmla="*/ 18 w 1868"/>
              <a:gd name="T77" fmla="*/ 1350 h 1696"/>
              <a:gd name="T78" fmla="*/ 12 w 1868"/>
              <a:gd name="T79" fmla="*/ 1418 h 1696"/>
              <a:gd name="T80" fmla="*/ 8 w 1868"/>
              <a:gd name="T81" fmla="*/ 1476 h 1696"/>
              <a:gd name="T82" fmla="*/ 4 w 1868"/>
              <a:gd name="T83" fmla="*/ 1526 h 1696"/>
              <a:gd name="T84" fmla="*/ 2 w 1868"/>
              <a:gd name="T85" fmla="*/ 1566 h 1696"/>
              <a:gd name="T86" fmla="*/ 2 w 1868"/>
              <a:gd name="T87" fmla="*/ 1600 h 1696"/>
              <a:gd name="T88" fmla="*/ 0 w 1868"/>
              <a:gd name="T89" fmla="*/ 1626 h 1696"/>
              <a:gd name="T90" fmla="*/ 0 w 1868"/>
              <a:gd name="T91" fmla="*/ 1646 h 1696"/>
              <a:gd name="T92" fmla="*/ 0 w 1868"/>
              <a:gd name="T93" fmla="*/ 1662 h 1696"/>
              <a:gd name="T94" fmla="*/ 0 w 1868"/>
              <a:gd name="T95" fmla="*/ 1672 h 1696"/>
              <a:gd name="T96" fmla="*/ 0 w 1868"/>
              <a:gd name="T97" fmla="*/ 1680 h 1696"/>
              <a:gd name="T98" fmla="*/ 0 w 1868"/>
              <a:gd name="T99" fmla="*/ 1686 h 1696"/>
              <a:gd name="T100" fmla="*/ 0 w 1868"/>
              <a:gd name="T101" fmla="*/ 1690 h 1696"/>
              <a:gd name="T102" fmla="*/ 0 w 1868"/>
              <a:gd name="T103" fmla="*/ 1692 h 1696"/>
              <a:gd name="T104" fmla="*/ 0 w 1868"/>
              <a:gd name="T105" fmla="*/ 1694 h 1696"/>
              <a:gd name="T106" fmla="*/ 0 w 1868"/>
              <a:gd name="T107" fmla="*/ 1696 h 1696"/>
              <a:gd name="T108" fmla="*/ 0 w 1868"/>
              <a:gd name="T109" fmla="*/ 1696 h 1696"/>
              <a:gd name="T110" fmla="*/ 0 w 1868"/>
              <a:gd name="T111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8" h="1696">
                <a:moveTo>
                  <a:pt x="1868" y="0"/>
                </a:moveTo>
                <a:lnTo>
                  <a:pt x="1868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2" y="0"/>
                </a:lnTo>
                <a:lnTo>
                  <a:pt x="1862" y="0"/>
                </a:lnTo>
                <a:lnTo>
                  <a:pt x="1860" y="0"/>
                </a:lnTo>
                <a:lnTo>
                  <a:pt x="1860" y="0"/>
                </a:lnTo>
                <a:lnTo>
                  <a:pt x="1858" y="0"/>
                </a:lnTo>
                <a:lnTo>
                  <a:pt x="1856" y="0"/>
                </a:lnTo>
                <a:lnTo>
                  <a:pt x="1854" y="0"/>
                </a:lnTo>
                <a:lnTo>
                  <a:pt x="1854" y="0"/>
                </a:lnTo>
                <a:lnTo>
                  <a:pt x="1850" y="0"/>
                </a:lnTo>
                <a:lnTo>
                  <a:pt x="1848" y="0"/>
                </a:lnTo>
                <a:lnTo>
                  <a:pt x="1846" y="0"/>
                </a:lnTo>
                <a:lnTo>
                  <a:pt x="1844" y="0"/>
                </a:lnTo>
                <a:lnTo>
                  <a:pt x="1840" y="0"/>
                </a:lnTo>
                <a:lnTo>
                  <a:pt x="1836" y="0"/>
                </a:lnTo>
                <a:lnTo>
                  <a:pt x="1832" y="0"/>
                </a:lnTo>
                <a:lnTo>
                  <a:pt x="1828" y="2"/>
                </a:lnTo>
                <a:lnTo>
                  <a:pt x="1822" y="2"/>
                </a:lnTo>
                <a:lnTo>
                  <a:pt x="1816" y="2"/>
                </a:lnTo>
                <a:lnTo>
                  <a:pt x="1810" y="2"/>
                </a:lnTo>
                <a:lnTo>
                  <a:pt x="1804" y="2"/>
                </a:lnTo>
                <a:lnTo>
                  <a:pt x="1796" y="2"/>
                </a:lnTo>
                <a:lnTo>
                  <a:pt x="1788" y="2"/>
                </a:lnTo>
                <a:lnTo>
                  <a:pt x="1780" y="2"/>
                </a:lnTo>
                <a:lnTo>
                  <a:pt x="1770" y="2"/>
                </a:lnTo>
                <a:lnTo>
                  <a:pt x="1760" y="2"/>
                </a:lnTo>
                <a:lnTo>
                  <a:pt x="1748" y="2"/>
                </a:lnTo>
                <a:lnTo>
                  <a:pt x="1736" y="4"/>
                </a:lnTo>
                <a:lnTo>
                  <a:pt x="1724" y="4"/>
                </a:lnTo>
                <a:lnTo>
                  <a:pt x="1710" y="4"/>
                </a:lnTo>
                <a:lnTo>
                  <a:pt x="1694" y="4"/>
                </a:lnTo>
                <a:lnTo>
                  <a:pt x="1678" y="6"/>
                </a:lnTo>
                <a:lnTo>
                  <a:pt x="1662" y="6"/>
                </a:lnTo>
                <a:lnTo>
                  <a:pt x="1644" y="6"/>
                </a:lnTo>
                <a:lnTo>
                  <a:pt x="1624" y="8"/>
                </a:lnTo>
                <a:lnTo>
                  <a:pt x="1604" y="8"/>
                </a:lnTo>
                <a:lnTo>
                  <a:pt x="1582" y="10"/>
                </a:lnTo>
                <a:lnTo>
                  <a:pt x="1560" y="12"/>
                </a:lnTo>
                <a:lnTo>
                  <a:pt x="1536" y="14"/>
                </a:lnTo>
                <a:lnTo>
                  <a:pt x="1512" y="16"/>
                </a:lnTo>
                <a:lnTo>
                  <a:pt x="1484" y="18"/>
                </a:lnTo>
                <a:lnTo>
                  <a:pt x="1458" y="20"/>
                </a:lnTo>
                <a:lnTo>
                  <a:pt x="1430" y="22"/>
                </a:lnTo>
                <a:lnTo>
                  <a:pt x="1400" y="26"/>
                </a:lnTo>
                <a:lnTo>
                  <a:pt x="1370" y="30"/>
                </a:lnTo>
                <a:lnTo>
                  <a:pt x="1340" y="32"/>
                </a:lnTo>
                <a:lnTo>
                  <a:pt x="1308" y="36"/>
                </a:lnTo>
                <a:lnTo>
                  <a:pt x="1274" y="42"/>
                </a:lnTo>
                <a:lnTo>
                  <a:pt x="1240" y="46"/>
                </a:lnTo>
                <a:lnTo>
                  <a:pt x="1206" y="52"/>
                </a:lnTo>
                <a:lnTo>
                  <a:pt x="1172" y="58"/>
                </a:lnTo>
                <a:lnTo>
                  <a:pt x="1136" y="64"/>
                </a:lnTo>
                <a:lnTo>
                  <a:pt x="1100" y="72"/>
                </a:lnTo>
                <a:lnTo>
                  <a:pt x="1064" y="80"/>
                </a:lnTo>
                <a:lnTo>
                  <a:pt x="1026" y="88"/>
                </a:lnTo>
                <a:lnTo>
                  <a:pt x="990" y="98"/>
                </a:lnTo>
                <a:lnTo>
                  <a:pt x="952" y="108"/>
                </a:lnTo>
                <a:lnTo>
                  <a:pt x="914" y="120"/>
                </a:lnTo>
                <a:lnTo>
                  <a:pt x="878" y="132"/>
                </a:lnTo>
                <a:lnTo>
                  <a:pt x="840" y="144"/>
                </a:lnTo>
                <a:lnTo>
                  <a:pt x="804" y="158"/>
                </a:lnTo>
                <a:lnTo>
                  <a:pt x="768" y="172"/>
                </a:lnTo>
                <a:lnTo>
                  <a:pt x="732" y="188"/>
                </a:lnTo>
                <a:lnTo>
                  <a:pt x="696" y="204"/>
                </a:lnTo>
                <a:lnTo>
                  <a:pt x="660" y="222"/>
                </a:lnTo>
                <a:lnTo>
                  <a:pt x="626" y="240"/>
                </a:lnTo>
                <a:lnTo>
                  <a:pt x="592" y="260"/>
                </a:lnTo>
                <a:lnTo>
                  <a:pt x="560" y="280"/>
                </a:lnTo>
                <a:lnTo>
                  <a:pt x="528" y="302"/>
                </a:lnTo>
                <a:lnTo>
                  <a:pt x="496" y="324"/>
                </a:lnTo>
                <a:lnTo>
                  <a:pt x="466" y="348"/>
                </a:lnTo>
                <a:lnTo>
                  <a:pt x="438" y="372"/>
                </a:lnTo>
                <a:lnTo>
                  <a:pt x="408" y="398"/>
                </a:lnTo>
                <a:lnTo>
                  <a:pt x="382" y="424"/>
                </a:lnTo>
                <a:lnTo>
                  <a:pt x="356" y="452"/>
                </a:lnTo>
                <a:lnTo>
                  <a:pt x="332" y="480"/>
                </a:lnTo>
                <a:lnTo>
                  <a:pt x="308" y="510"/>
                </a:lnTo>
                <a:lnTo>
                  <a:pt x="284" y="540"/>
                </a:lnTo>
                <a:lnTo>
                  <a:pt x="264" y="570"/>
                </a:lnTo>
                <a:lnTo>
                  <a:pt x="242" y="600"/>
                </a:lnTo>
                <a:lnTo>
                  <a:pt x="224" y="632"/>
                </a:lnTo>
                <a:lnTo>
                  <a:pt x="206" y="666"/>
                </a:lnTo>
                <a:lnTo>
                  <a:pt x="188" y="698"/>
                </a:lnTo>
                <a:lnTo>
                  <a:pt x="172" y="732"/>
                </a:lnTo>
                <a:lnTo>
                  <a:pt x="158" y="764"/>
                </a:lnTo>
                <a:lnTo>
                  <a:pt x="144" y="798"/>
                </a:lnTo>
                <a:lnTo>
                  <a:pt x="130" y="832"/>
                </a:lnTo>
                <a:lnTo>
                  <a:pt x="118" y="866"/>
                </a:lnTo>
                <a:lnTo>
                  <a:pt x="108" y="900"/>
                </a:lnTo>
                <a:lnTo>
                  <a:pt x="96" y="934"/>
                </a:lnTo>
                <a:lnTo>
                  <a:pt x="88" y="966"/>
                </a:lnTo>
                <a:lnTo>
                  <a:pt x="78" y="1000"/>
                </a:lnTo>
                <a:lnTo>
                  <a:pt x="70" y="1032"/>
                </a:lnTo>
                <a:lnTo>
                  <a:pt x="64" y="1066"/>
                </a:lnTo>
                <a:lnTo>
                  <a:pt x="56" y="1098"/>
                </a:lnTo>
                <a:lnTo>
                  <a:pt x="50" y="1128"/>
                </a:lnTo>
                <a:lnTo>
                  <a:pt x="44" y="1158"/>
                </a:lnTo>
                <a:lnTo>
                  <a:pt x="40" y="1188"/>
                </a:lnTo>
                <a:lnTo>
                  <a:pt x="36" y="1218"/>
                </a:lnTo>
                <a:lnTo>
                  <a:pt x="30" y="1246"/>
                </a:lnTo>
                <a:lnTo>
                  <a:pt x="28" y="1274"/>
                </a:lnTo>
                <a:lnTo>
                  <a:pt x="24" y="1300"/>
                </a:lnTo>
                <a:lnTo>
                  <a:pt x="20" y="1326"/>
                </a:lnTo>
                <a:lnTo>
                  <a:pt x="18" y="1350"/>
                </a:lnTo>
                <a:lnTo>
                  <a:pt x="16" y="1374"/>
                </a:lnTo>
                <a:lnTo>
                  <a:pt x="14" y="1396"/>
                </a:lnTo>
                <a:lnTo>
                  <a:pt x="12" y="1418"/>
                </a:lnTo>
                <a:lnTo>
                  <a:pt x="10" y="1438"/>
                </a:lnTo>
                <a:lnTo>
                  <a:pt x="8" y="1458"/>
                </a:lnTo>
                <a:lnTo>
                  <a:pt x="8" y="1476"/>
                </a:lnTo>
                <a:lnTo>
                  <a:pt x="6" y="1494"/>
                </a:lnTo>
                <a:lnTo>
                  <a:pt x="6" y="1510"/>
                </a:lnTo>
                <a:lnTo>
                  <a:pt x="4" y="1526"/>
                </a:lnTo>
                <a:lnTo>
                  <a:pt x="4" y="1540"/>
                </a:lnTo>
                <a:lnTo>
                  <a:pt x="4" y="1554"/>
                </a:lnTo>
                <a:lnTo>
                  <a:pt x="2" y="1566"/>
                </a:lnTo>
                <a:lnTo>
                  <a:pt x="2" y="1578"/>
                </a:lnTo>
                <a:lnTo>
                  <a:pt x="2" y="1590"/>
                </a:lnTo>
                <a:lnTo>
                  <a:pt x="2" y="1600"/>
                </a:lnTo>
                <a:lnTo>
                  <a:pt x="2" y="1608"/>
                </a:lnTo>
                <a:lnTo>
                  <a:pt x="0" y="1618"/>
                </a:lnTo>
                <a:lnTo>
                  <a:pt x="0" y="1626"/>
                </a:lnTo>
                <a:lnTo>
                  <a:pt x="0" y="1632"/>
                </a:lnTo>
                <a:lnTo>
                  <a:pt x="0" y="1640"/>
                </a:lnTo>
                <a:lnTo>
                  <a:pt x="0" y="1646"/>
                </a:lnTo>
                <a:lnTo>
                  <a:pt x="0" y="1652"/>
                </a:lnTo>
                <a:lnTo>
                  <a:pt x="0" y="1656"/>
                </a:lnTo>
                <a:lnTo>
                  <a:pt x="0" y="1662"/>
                </a:lnTo>
                <a:lnTo>
                  <a:pt x="0" y="1666"/>
                </a:lnTo>
                <a:lnTo>
                  <a:pt x="0" y="1668"/>
                </a:lnTo>
                <a:lnTo>
                  <a:pt x="0" y="1672"/>
                </a:lnTo>
                <a:lnTo>
                  <a:pt x="0" y="1676"/>
                </a:lnTo>
                <a:lnTo>
                  <a:pt x="0" y="1678"/>
                </a:lnTo>
                <a:lnTo>
                  <a:pt x="0" y="1680"/>
                </a:lnTo>
                <a:lnTo>
                  <a:pt x="0" y="1682"/>
                </a:lnTo>
                <a:lnTo>
                  <a:pt x="0" y="1684"/>
                </a:lnTo>
                <a:lnTo>
                  <a:pt x="0" y="1686"/>
                </a:lnTo>
                <a:lnTo>
                  <a:pt x="0" y="1688"/>
                </a:lnTo>
                <a:lnTo>
                  <a:pt x="0" y="1688"/>
                </a:lnTo>
                <a:lnTo>
                  <a:pt x="0" y="1690"/>
                </a:lnTo>
                <a:lnTo>
                  <a:pt x="0" y="1690"/>
                </a:lnTo>
                <a:lnTo>
                  <a:pt x="0" y="1692"/>
                </a:lnTo>
                <a:lnTo>
                  <a:pt x="0" y="1692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4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  <a:lnTo>
                  <a:pt x="0" y="169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>
            <a:off x="6214413" y="439577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5741338" y="2366954"/>
            <a:ext cx="2965450" cy="2686050"/>
          </a:xfrm>
          <a:custGeom>
            <a:avLst/>
            <a:gdLst>
              <a:gd name="T0" fmla="*/ 1866 w 1868"/>
              <a:gd name="T1" fmla="*/ 0 h 1692"/>
              <a:gd name="T2" fmla="*/ 1866 w 1868"/>
              <a:gd name="T3" fmla="*/ 0 h 1692"/>
              <a:gd name="T4" fmla="*/ 1866 w 1868"/>
              <a:gd name="T5" fmla="*/ 0 h 1692"/>
              <a:gd name="T6" fmla="*/ 1864 w 1868"/>
              <a:gd name="T7" fmla="*/ 0 h 1692"/>
              <a:gd name="T8" fmla="*/ 1862 w 1868"/>
              <a:gd name="T9" fmla="*/ 0 h 1692"/>
              <a:gd name="T10" fmla="*/ 1860 w 1868"/>
              <a:gd name="T11" fmla="*/ 0 h 1692"/>
              <a:gd name="T12" fmla="*/ 1854 w 1868"/>
              <a:gd name="T13" fmla="*/ 0 h 1692"/>
              <a:gd name="T14" fmla="*/ 1848 w 1868"/>
              <a:gd name="T15" fmla="*/ 0 h 1692"/>
              <a:gd name="T16" fmla="*/ 1840 w 1868"/>
              <a:gd name="T17" fmla="*/ 0 h 1692"/>
              <a:gd name="T18" fmla="*/ 1828 w 1868"/>
              <a:gd name="T19" fmla="*/ 0 h 1692"/>
              <a:gd name="T20" fmla="*/ 1810 w 1868"/>
              <a:gd name="T21" fmla="*/ 0 h 1692"/>
              <a:gd name="T22" fmla="*/ 1788 w 1868"/>
              <a:gd name="T23" fmla="*/ 0 h 1692"/>
              <a:gd name="T24" fmla="*/ 1760 w 1868"/>
              <a:gd name="T25" fmla="*/ 0 h 1692"/>
              <a:gd name="T26" fmla="*/ 1724 w 1868"/>
              <a:gd name="T27" fmla="*/ 0 h 1692"/>
              <a:gd name="T28" fmla="*/ 1678 w 1868"/>
              <a:gd name="T29" fmla="*/ 0 h 1692"/>
              <a:gd name="T30" fmla="*/ 1624 w 1868"/>
              <a:gd name="T31" fmla="*/ 0 h 1692"/>
              <a:gd name="T32" fmla="*/ 1560 w 1868"/>
              <a:gd name="T33" fmla="*/ 0 h 1692"/>
              <a:gd name="T34" fmla="*/ 1484 w 1868"/>
              <a:gd name="T35" fmla="*/ 0 h 1692"/>
              <a:gd name="T36" fmla="*/ 1400 w 1868"/>
              <a:gd name="T37" fmla="*/ 0 h 1692"/>
              <a:gd name="T38" fmla="*/ 1308 w 1868"/>
              <a:gd name="T39" fmla="*/ 2 h 1692"/>
              <a:gd name="T40" fmla="*/ 1206 w 1868"/>
              <a:gd name="T41" fmla="*/ 2 h 1692"/>
              <a:gd name="T42" fmla="*/ 1100 w 1868"/>
              <a:gd name="T43" fmla="*/ 2 h 1692"/>
              <a:gd name="T44" fmla="*/ 990 w 1868"/>
              <a:gd name="T45" fmla="*/ 2 h 1692"/>
              <a:gd name="T46" fmla="*/ 878 w 1868"/>
              <a:gd name="T47" fmla="*/ 4 h 1692"/>
              <a:gd name="T48" fmla="*/ 768 w 1868"/>
              <a:gd name="T49" fmla="*/ 6 h 1692"/>
              <a:gd name="T50" fmla="*/ 660 w 1868"/>
              <a:gd name="T51" fmla="*/ 8 h 1692"/>
              <a:gd name="T52" fmla="*/ 560 w 1868"/>
              <a:gd name="T53" fmla="*/ 12 h 1692"/>
              <a:gd name="T54" fmla="*/ 466 w 1868"/>
              <a:gd name="T55" fmla="*/ 18 h 1692"/>
              <a:gd name="T56" fmla="*/ 382 w 1868"/>
              <a:gd name="T57" fmla="*/ 26 h 1692"/>
              <a:gd name="T58" fmla="*/ 308 w 1868"/>
              <a:gd name="T59" fmla="*/ 38 h 1692"/>
              <a:gd name="T60" fmla="*/ 242 w 1868"/>
              <a:gd name="T61" fmla="*/ 54 h 1692"/>
              <a:gd name="T62" fmla="*/ 188 w 1868"/>
              <a:gd name="T63" fmla="*/ 74 h 1692"/>
              <a:gd name="T64" fmla="*/ 144 w 1868"/>
              <a:gd name="T65" fmla="*/ 100 h 1692"/>
              <a:gd name="T66" fmla="*/ 108 w 1868"/>
              <a:gd name="T67" fmla="*/ 134 h 1692"/>
              <a:gd name="T68" fmla="*/ 78 w 1868"/>
              <a:gd name="T69" fmla="*/ 176 h 1692"/>
              <a:gd name="T70" fmla="*/ 56 w 1868"/>
              <a:gd name="T71" fmla="*/ 226 h 1692"/>
              <a:gd name="T72" fmla="*/ 40 w 1868"/>
              <a:gd name="T73" fmla="*/ 286 h 1692"/>
              <a:gd name="T74" fmla="*/ 28 w 1868"/>
              <a:gd name="T75" fmla="*/ 356 h 1692"/>
              <a:gd name="T76" fmla="*/ 18 w 1868"/>
              <a:gd name="T77" fmla="*/ 434 h 1692"/>
              <a:gd name="T78" fmla="*/ 12 w 1868"/>
              <a:gd name="T79" fmla="*/ 522 h 1692"/>
              <a:gd name="T80" fmla="*/ 8 w 1868"/>
              <a:gd name="T81" fmla="*/ 616 h 1692"/>
              <a:gd name="T82" fmla="*/ 4 w 1868"/>
              <a:gd name="T83" fmla="*/ 714 h 1692"/>
              <a:gd name="T84" fmla="*/ 2 w 1868"/>
              <a:gd name="T85" fmla="*/ 818 h 1692"/>
              <a:gd name="T86" fmla="*/ 2 w 1868"/>
              <a:gd name="T87" fmla="*/ 922 h 1692"/>
              <a:gd name="T88" fmla="*/ 0 w 1868"/>
              <a:gd name="T89" fmla="*/ 1024 h 1692"/>
              <a:gd name="T90" fmla="*/ 0 w 1868"/>
              <a:gd name="T91" fmla="*/ 1124 h 1692"/>
              <a:gd name="T92" fmla="*/ 0 w 1868"/>
              <a:gd name="T93" fmla="*/ 1218 h 1692"/>
              <a:gd name="T94" fmla="*/ 0 w 1868"/>
              <a:gd name="T95" fmla="*/ 1304 h 1692"/>
              <a:gd name="T96" fmla="*/ 0 w 1868"/>
              <a:gd name="T97" fmla="*/ 1382 h 1692"/>
              <a:gd name="T98" fmla="*/ 0 w 1868"/>
              <a:gd name="T99" fmla="*/ 1452 h 1692"/>
              <a:gd name="T100" fmla="*/ 0 w 1868"/>
              <a:gd name="T101" fmla="*/ 1512 h 1692"/>
              <a:gd name="T102" fmla="*/ 0 w 1868"/>
              <a:gd name="T103" fmla="*/ 1564 h 1692"/>
              <a:gd name="T104" fmla="*/ 0 w 1868"/>
              <a:gd name="T105" fmla="*/ 1604 h 1692"/>
              <a:gd name="T106" fmla="*/ 0 w 1868"/>
              <a:gd name="T107" fmla="*/ 1638 h 1692"/>
              <a:gd name="T108" fmla="*/ 0 w 1868"/>
              <a:gd name="T109" fmla="*/ 1666 h 1692"/>
              <a:gd name="T110" fmla="*/ 0 w 1868"/>
              <a:gd name="T111" fmla="*/ 1686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8" h="1692">
                <a:moveTo>
                  <a:pt x="1868" y="0"/>
                </a:moveTo>
                <a:lnTo>
                  <a:pt x="1868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2" y="0"/>
                </a:lnTo>
                <a:lnTo>
                  <a:pt x="1862" y="0"/>
                </a:lnTo>
                <a:lnTo>
                  <a:pt x="1860" y="0"/>
                </a:lnTo>
                <a:lnTo>
                  <a:pt x="1860" y="0"/>
                </a:lnTo>
                <a:lnTo>
                  <a:pt x="1858" y="0"/>
                </a:lnTo>
                <a:lnTo>
                  <a:pt x="1856" y="0"/>
                </a:lnTo>
                <a:lnTo>
                  <a:pt x="1854" y="0"/>
                </a:lnTo>
                <a:lnTo>
                  <a:pt x="1854" y="0"/>
                </a:lnTo>
                <a:lnTo>
                  <a:pt x="1850" y="0"/>
                </a:lnTo>
                <a:lnTo>
                  <a:pt x="1848" y="0"/>
                </a:lnTo>
                <a:lnTo>
                  <a:pt x="1846" y="0"/>
                </a:lnTo>
                <a:lnTo>
                  <a:pt x="1844" y="0"/>
                </a:lnTo>
                <a:lnTo>
                  <a:pt x="1840" y="0"/>
                </a:lnTo>
                <a:lnTo>
                  <a:pt x="1836" y="0"/>
                </a:lnTo>
                <a:lnTo>
                  <a:pt x="1832" y="0"/>
                </a:lnTo>
                <a:lnTo>
                  <a:pt x="1828" y="0"/>
                </a:lnTo>
                <a:lnTo>
                  <a:pt x="1822" y="0"/>
                </a:lnTo>
                <a:lnTo>
                  <a:pt x="1816" y="0"/>
                </a:lnTo>
                <a:lnTo>
                  <a:pt x="1810" y="0"/>
                </a:lnTo>
                <a:lnTo>
                  <a:pt x="1804" y="0"/>
                </a:lnTo>
                <a:lnTo>
                  <a:pt x="1796" y="0"/>
                </a:lnTo>
                <a:lnTo>
                  <a:pt x="1788" y="0"/>
                </a:lnTo>
                <a:lnTo>
                  <a:pt x="1780" y="0"/>
                </a:lnTo>
                <a:lnTo>
                  <a:pt x="1770" y="0"/>
                </a:lnTo>
                <a:lnTo>
                  <a:pt x="1760" y="0"/>
                </a:lnTo>
                <a:lnTo>
                  <a:pt x="1748" y="0"/>
                </a:lnTo>
                <a:lnTo>
                  <a:pt x="1736" y="0"/>
                </a:lnTo>
                <a:lnTo>
                  <a:pt x="1724" y="0"/>
                </a:lnTo>
                <a:lnTo>
                  <a:pt x="1710" y="0"/>
                </a:lnTo>
                <a:lnTo>
                  <a:pt x="1694" y="0"/>
                </a:lnTo>
                <a:lnTo>
                  <a:pt x="1678" y="0"/>
                </a:lnTo>
                <a:lnTo>
                  <a:pt x="1662" y="0"/>
                </a:lnTo>
                <a:lnTo>
                  <a:pt x="1644" y="0"/>
                </a:lnTo>
                <a:lnTo>
                  <a:pt x="1624" y="0"/>
                </a:lnTo>
                <a:lnTo>
                  <a:pt x="1604" y="0"/>
                </a:lnTo>
                <a:lnTo>
                  <a:pt x="1582" y="0"/>
                </a:lnTo>
                <a:lnTo>
                  <a:pt x="1560" y="0"/>
                </a:lnTo>
                <a:lnTo>
                  <a:pt x="1536" y="0"/>
                </a:lnTo>
                <a:lnTo>
                  <a:pt x="1512" y="0"/>
                </a:lnTo>
                <a:lnTo>
                  <a:pt x="1484" y="0"/>
                </a:lnTo>
                <a:lnTo>
                  <a:pt x="1458" y="0"/>
                </a:lnTo>
                <a:lnTo>
                  <a:pt x="1430" y="0"/>
                </a:lnTo>
                <a:lnTo>
                  <a:pt x="1400" y="0"/>
                </a:lnTo>
                <a:lnTo>
                  <a:pt x="1370" y="0"/>
                </a:lnTo>
                <a:lnTo>
                  <a:pt x="1340" y="0"/>
                </a:lnTo>
                <a:lnTo>
                  <a:pt x="1308" y="2"/>
                </a:lnTo>
                <a:lnTo>
                  <a:pt x="1274" y="2"/>
                </a:lnTo>
                <a:lnTo>
                  <a:pt x="1240" y="2"/>
                </a:lnTo>
                <a:lnTo>
                  <a:pt x="1206" y="2"/>
                </a:lnTo>
                <a:lnTo>
                  <a:pt x="1172" y="2"/>
                </a:lnTo>
                <a:lnTo>
                  <a:pt x="1136" y="2"/>
                </a:lnTo>
                <a:lnTo>
                  <a:pt x="1100" y="2"/>
                </a:lnTo>
                <a:lnTo>
                  <a:pt x="1064" y="2"/>
                </a:lnTo>
                <a:lnTo>
                  <a:pt x="1026" y="2"/>
                </a:lnTo>
                <a:lnTo>
                  <a:pt x="990" y="2"/>
                </a:lnTo>
                <a:lnTo>
                  <a:pt x="952" y="2"/>
                </a:lnTo>
                <a:lnTo>
                  <a:pt x="914" y="4"/>
                </a:lnTo>
                <a:lnTo>
                  <a:pt x="878" y="4"/>
                </a:lnTo>
                <a:lnTo>
                  <a:pt x="840" y="4"/>
                </a:lnTo>
                <a:lnTo>
                  <a:pt x="804" y="4"/>
                </a:lnTo>
                <a:lnTo>
                  <a:pt x="768" y="6"/>
                </a:lnTo>
                <a:lnTo>
                  <a:pt x="732" y="6"/>
                </a:lnTo>
                <a:lnTo>
                  <a:pt x="696" y="8"/>
                </a:lnTo>
                <a:lnTo>
                  <a:pt x="660" y="8"/>
                </a:lnTo>
                <a:lnTo>
                  <a:pt x="626" y="10"/>
                </a:lnTo>
                <a:lnTo>
                  <a:pt x="592" y="10"/>
                </a:lnTo>
                <a:lnTo>
                  <a:pt x="560" y="12"/>
                </a:lnTo>
                <a:lnTo>
                  <a:pt x="528" y="14"/>
                </a:lnTo>
                <a:lnTo>
                  <a:pt x="496" y="16"/>
                </a:lnTo>
                <a:lnTo>
                  <a:pt x="466" y="18"/>
                </a:lnTo>
                <a:lnTo>
                  <a:pt x="438" y="20"/>
                </a:lnTo>
                <a:lnTo>
                  <a:pt x="408" y="24"/>
                </a:lnTo>
                <a:lnTo>
                  <a:pt x="382" y="26"/>
                </a:lnTo>
                <a:lnTo>
                  <a:pt x="356" y="30"/>
                </a:lnTo>
                <a:lnTo>
                  <a:pt x="332" y="34"/>
                </a:lnTo>
                <a:lnTo>
                  <a:pt x="308" y="38"/>
                </a:lnTo>
                <a:lnTo>
                  <a:pt x="284" y="42"/>
                </a:lnTo>
                <a:lnTo>
                  <a:pt x="264" y="48"/>
                </a:lnTo>
                <a:lnTo>
                  <a:pt x="242" y="54"/>
                </a:lnTo>
                <a:lnTo>
                  <a:pt x="224" y="60"/>
                </a:lnTo>
                <a:lnTo>
                  <a:pt x="206" y="66"/>
                </a:lnTo>
                <a:lnTo>
                  <a:pt x="188" y="74"/>
                </a:lnTo>
                <a:lnTo>
                  <a:pt x="172" y="82"/>
                </a:lnTo>
                <a:lnTo>
                  <a:pt x="158" y="92"/>
                </a:lnTo>
                <a:lnTo>
                  <a:pt x="144" y="100"/>
                </a:lnTo>
                <a:lnTo>
                  <a:pt x="130" y="112"/>
                </a:lnTo>
                <a:lnTo>
                  <a:pt x="118" y="122"/>
                </a:lnTo>
                <a:lnTo>
                  <a:pt x="108" y="134"/>
                </a:lnTo>
                <a:lnTo>
                  <a:pt x="96" y="148"/>
                </a:lnTo>
                <a:lnTo>
                  <a:pt x="88" y="162"/>
                </a:lnTo>
                <a:lnTo>
                  <a:pt x="78" y="176"/>
                </a:lnTo>
                <a:lnTo>
                  <a:pt x="70" y="192"/>
                </a:lnTo>
                <a:lnTo>
                  <a:pt x="64" y="210"/>
                </a:lnTo>
                <a:lnTo>
                  <a:pt x="56" y="226"/>
                </a:lnTo>
                <a:lnTo>
                  <a:pt x="50" y="246"/>
                </a:lnTo>
                <a:lnTo>
                  <a:pt x="44" y="266"/>
                </a:lnTo>
                <a:lnTo>
                  <a:pt x="40" y="286"/>
                </a:lnTo>
                <a:lnTo>
                  <a:pt x="36" y="308"/>
                </a:lnTo>
                <a:lnTo>
                  <a:pt x="30" y="332"/>
                </a:lnTo>
                <a:lnTo>
                  <a:pt x="28" y="356"/>
                </a:lnTo>
                <a:lnTo>
                  <a:pt x="24" y="382"/>
                </a:lnTo>
                <a:lnTo>
                  <a:pt x="20" y="408"/>
                </a:lnTo>
                <a:lnTo>
                  <a:pt x="18" y="434"/>
                </a:lnTo>
                <a:lnTo>
                  <a:pt x="16" y="462"/>
                </a:lnTo>
                <a:lnTo>
                  <a:pt x="14" y="492"/>
                </a:lnTo>
                <a:lnTo>
                  <a:pt x="12" y="522"/>
                </a:lnTo>
                <a:lnTo>
                  <a:pt x="10" y="552"/>
                </a:lnTo>
                <a:lnTo>
                  <a:pt x="8" y="584"/>
                </a:lnTo>
                <a:lnTo>
                  <a:pt x="8" y="616"/>
                </a:lnTo>
                <a:lnTo>
                  <a:pt x="6" y="648"/>
                </a:lnTo>
                <a:lnTo>
                  <a:pt x="6" y="682"/>
                </a:lnTo>
                <a:lnTo>
                  <a:pt x="4" y="714"/>
                </a:lnTo>
                <a:lnTo>
                  <a:pt x="4" y="748"/>
                </a:lnTo>
                <a:lnTo>
                  <a:pt x="4" y="784"/>
                </a:lnTo>
                <a:lnTo>
                  <a:pt x="2" y="818"/>
                </a:lnTo>
                <a:lnTo>
                  <a:pt x="2" y="852"/>
                </a:lnTo>
                <a:lnTo>
                  <a:pt x="2" y="888"/>
                </a:lnTo>
                <a:lnTo>
                  <a:pt x="2" y="922"/>
                </a:lnTo>
                <a:lnTo>
                  <a:pt x="2" y="956"/>
                </a:lnTo>
                <a:lnTo>
                  <a:pt x="0" y="990"/>
                </a:lnTo>
                <a:lnTo>
                  <a:pt x="0" y="1024"/>
                </a:lnTo>
                <a:lnTo>
                  <a:pt x="0" y="1058"/>
                </a:lnTo>
                <a:lnTo>
                  <a:pt x="0" y="1092"/>
                </a:lnTo>
                <a:lnTo>
                  <a:pt x="0" y="1124"/>
                </a:lnTo>
                <a:lnTo>
                  <a:pt x="0" y="1156"/>
                </a:lnTo>
                <a:lnTo>
                  <a:pt x="0" y="1188"/>
                </a:lnTo>
                <a:lnTo>
                  <a:pt x="0" y="1218"/>
                </a:lnTo>
                <a:lnTo>
                  <a:pt x="0" y="1248"/>
                </a:lnTo>
                <a:lnTo>
                  <a:pt x="0" y="1276"/>
                </a:lnTo>
                <a:lnTo>
                  <a:pt x="0" y="1304"/>
                </a:lnTo>
                <a:lnTo>
                  <a:pt x="0" y="1332"/>
                </a:lnTo>
                <a:lnTo>
                  <a:pt x="0" y="1358"/>
                </a:lnTo>
                <a:lnTo>
                  <a:pt x="0" y="1382"/>
                </a:lnTo>
                <a:lnTo>
                  <a:pt x="0" y="1408"/>
                </a:lnTo>
                <a:lnTo>
                  <a:pt x="0" y="1430"/>
                </a:lnTo>
                <a:lnTo>
                  <a:pt x="0" y="1452"/>
                </a:lnTo>
                <a:lnTo>
                  <a:pt x="0" y="1474"/>
                </a:lnTo>
                <a:lnTo>
                  <a:pt x="0" y="1494"/>
                </a:lnTo>
                <a:lnTo>
                  <a:pt x="0" y="1512"/>
                </a:lnTo>
                <a:lnTo>
                  <a:pt x="0" y="1530"/>
                </a:lnTo>
                <a:lnTo>
                  <a:pt x="0" y="1548"/>
                </a:lnTo>
                <a:lnTo>
                  <a:pt x="0" y="1564"/>
                </a:lnTo>
                <a:lnTo>
                  <a:pt x="0" y="1578"/>
                </a:lnTo>
                <a:lnTo>
                  <a:pt x="0" y="1592"/>
                </a:lnTo>
                <a:lnTo>
                  <a:pt x="0" y="1604"/>
                </a:lnTo>
                <a:lnTo>
                  <a:pt x="0" y="1618"/>
                </a:lnTo>
                <a:lnTo>
                  <a:pt x="0" y="1628"/>
                </a:lnTo>
                <a:lnTo>
                  <a:pt x="0" y="1638"/>
                </a:lnTo>
                <a:lnTo>
                  <a:pt x="0" y="1648"/>
                </a:lnTo>
                <a:lnTo>
                  <a:pt x="0" y="1658"/>
                </a:lnTo>
                <a:lnTo>
                  <a:pt x="0" y="1666"/>
                </a:lnTo>
                <a:lnTo>
                  <a:pt x="0" y="1672"/>
                </a:lnTo>
                <a:lnTo>
                  <a:pt x="0" y="1680"/>
                </a:lnTo>
                <a:lnTo>
                  <a:pt x="0" y="1686"/>
                </a:lnTo>
                <a:lnTo>
                  <a:pt x="0" y="169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741338" y="2366954"/>
            <a:ext cx="2965450" cy="2686050"/>
          </a:xfrm>
          <a:custGeom>
            <a:avLst/>
            <a:gdLst>
              <a:gd name="T0" fmla="*/ 1866 w 1868"/>
              <a:gd name="T1" fmla="*/ 0 h 1692"/>
              <a:gd name="T2" fmla="*/ 1866 w 1868"/>
              <a:gd name="T3" fmla="*/ 0 h 1692"/>
              <a:gd name="T4" fmla="*/ 1866 w 1868"/>
              <a:gd name="T5" fmla="*/ 0 h 1692"/>
              <a:gd name="T6" fmla="*/ 1864 w 1868"/>
              <a:gd name="T7" fmla="*/ 0 h 1692"/>
              <a:gd name="T8" fmla="*/ 1862 w 1868"/>
              <a:gd name="T9" fmla="*/ 0 h 1692"/>
              <a:gd name="T10" fmla="*/ 1860 w 1868"/>
              <a:gd name="T11" fmla="*/ 0 h 1692"/>
              <a:gd name="T12" fmla="*/ 1854 w 1868"/>
              <a:gd name="T13" fmla="*/ 0 h 1692"/>
              <a:gd name="T14" fmla="*/ 1848 w 1868"/>
              <a:gd name="T15" fmla="*/ 0 h 1692"/>
              <a:gd name="T16" fmla="*/ 1840 w 1868"/>
              <a:gd name="T17" fmla="*/ 0 h 1692"/>
              <a:gd name="T18" fmla="*/ 1828 w 1868"/>
              <a:gd name="T19" fmla="*/ 0 h 1692"/>
              <a:gd name="T20" fmla="*/ 1810 w 1868"/>
              <a:gd name="T21" fmla="*/ 0 h 1692"/>
              <a:gd name="T22" fmla="*/ 1788 w 1868"/>
              <a:gd name="T23" fmla="*/ 0 h 1692"/>
              <a:gd name="T24" fmla="*/ 1760 w 1868"/>
              <a:gd name="T25" fmla="*/ 0 h 1692"/>
              <a:gd name="T26" fmla="*/ 1724 w 1868"/>
              <a:gd name="T27" fmla="*/ 0 h 1692"/>
              <a:gd name="T28" fmla="*/ 1678 w 1868"/>
              <a:gd name="T29" fmla="*/ 0 h 1692"/>
              <a:gd name="T30" fmla="*/ 1624 w 1868"/>
              <a:gd name="T31" fmla="*/ 0 h 1692"/>
              <a:gd name="T32" fmla="*/ 1560 w 1868"/>
              <a:gd name="T33" fmla="*/ 0 h 1692"/>
              <a:gd name="T34" fmla="*/ 1484 w 1868"/>
              <a:gd name="T35" fmla="*/ 0 h 1692"/>
              <a:gd name="T36" fmla="*/ 1400 w 1868"/>
              <a:gd name="T37" fmla="*/ 0 h 1692"/>
              <a:gd name="T38" fmla="*/ 1308 w 1868"/>
              <a:gd name="T39" fmla="*/ 2 h 1692"/>
              <a:gd name="T40" fmla="*/ 1206 w 1868"/>
              <a:gd name="T41" fmla="*/ 2 h 1692"/>
              <a:gd name="T42" fmla="*/ 1100 w 1868"/>
              <a:gd name="T43" fmla="*/ 2 h 1692"/>
              <a:gd name="T44" fmla="*/ 990 w 1868"/>
              <a:gd name="T45" fmla="*/ 2 h 1692"/>
              <a:gd name="T46" fmla="*/ 878 w 1868"/>
              <a:gd name="T47" fmla="*/ 4 h 1692"/>
              <a:gd name="T48" fmla="*/ 768 w 1868"/>
              <a:gd name="T49" fmla="*/ 6 h 1692"/>
              <a:gd name="T50" fmla="*/ 660 w 1868"/>
              <a:gd name="T51" fmla="*/ 8 h 1692"/>
              <a:gd name="T52" fmla="*/ 560 w 1868"/>
              <a:gd name="T53" fmla="*/ 12 h 1692"/>
              <a:gd name="T54" fmla="*/ 466 w 1868"/>
              <a:gd name="T55" fmla="*/ 18 h 1692"/>
              <a:gd name="T56" fmla="*/ 382 w 1868"/>
              <a:gd name="T57" fmla="*/ 26 h 1692"/>
              <a:gd name="T58" fmla="*/ 308 w 1868"/>
              <a:gd name="T59" fmla="*/ 38 h 1692"/>
              <a:gd name="T60" fmla="*/ 242 w 1868"/>
              <a:gd name="T61" fmla="*/ 54 h 1692"/>
              <a:gd name="T62" fmla="*/ 188 w 1868"/>
              <a:gd name="T63" fmla="*/ 74 h 1692"/>
              <a:gd name="T64" fmla="*/ 144 w 1868"/>
              <a:gd name="T65" fmla="*/ 100 h 1692"/>
              <a:gd name="T66" fmla="*/ 108 w 1868"/>
              <a:gd name="T67" fmla="*/ 134 h 1692"/>
              <a:gd name="T68" fmla="*/ 78 w 1868"/>
              <a:gd name="T69" fmla="*/ 176 h 1692"/>
              <a:gd name="T70" fmla="*/ 56 w 1868"/>
              <a:gd name="T71" fmla="*/ 226 h 1692"/>
              <a:gd name="T72" fmla="*/ 40 w 1868"/>
              <a:gd name="T73" fmla="*/ 286 h 1692"/>
              <a:gd name="T74" fmla="*/ 28 w 1868"/>
              <a:gd name="T75" fmla="*/ 356 h 1692"/>
              <a:gd name="T76" fmla="*/ 18 w 1868"/>
              <a:gd name="T77" fmla="*/ 434 h 1692"/>
              <a:gd name="T78" fmla="*/ 12 w 1868"/>
              <a:gd name="T79" fmla="*/ 522 h 1692"/>
              <a:gd name="T80" fmla="*/ 8 w 1868"/>
              <a:gd name="T81" fmla="*/ 616 h 1692"/>
              <a:gd name="T82" fmla="*/ 4 w 1868"/>
              <a:gd name="T83" fmla="*/ 714 h 1692"/>
              <a:gd name="T84" fmla="*/ 2 w 1868"/>
              <a:gd name="T85" fmla="*/ 818 h 1692"/>
              <a:gd name="T86" fmla="*/ 2 w 1868"/>
              <a:gd name="T87" fmla="*/ 922 h 1692"/>
              <a:gd name="T88" fmla="*/ 0 w 1868"/>
              <a:gd name="T89" fmla="*/ 1024 h 1692"/>
              <a:gd name="T90" fmla="*/ 0 w 1868"/>
              <a:gd name="T91" fmla="*/ 1124 h 1692"/>
              <a:gd name="T92" fmla="*/ 0 w 1868"/>
              <a:gd name="T93" fmla="*/ 1218 h 1692"/>
              <a:gd name="T94" fmla="*/ 0 w 1868"/>
              <a:gd name="T95" fmla="*/ 1304 h 1692"/>
              <a:gd name="T96" fmla="*/ 0 w 1868"/>
              <a:gd name="T97" fmla="*/ 1382 h 1692"/>
              <a:gd name="T98" fmla="*/ 0 w 1868"/>
              <a:gd name="T99" fmla="*/ 1452 h 1692"/>
              <a:gd name="T100" fmla="*/ 0 w 1868"/>
              <a:gd name="T101" fmla="*/ 1512 h 1692"/>
              <a:gd name="T102" fmla="*/ 0 w 1868"/>
              <a:gd name="T103" fmla="*/ 1564 h 1692"/>
              <a:gd name="T104" fmla="*/ 0 w 1868"/>
              <a:gd name="T105" fmla="*/ 1604 h 1692"/>
              <a:gd name="T106" fmla="*/ 0 w 1868"/>
              <a:gd name="T107" fmla="*/ 1638 h 1692"/>
              <a:gd name="T108" fmla="*/ 0 w 1868"/>
              <a:gd name="T109" fmla="*/ 1666 h 1692"/>
              <a:gd name="T110" fmla="*/ 0 w 1868"/>
              <a:gd name="T111" fmla="*/ 1686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8" h="1692">
                <a:moveTo>
                  <a:pt x="1868" y="0"/>
                </a:moveTo>
                <a:lnTo>
                  <a:pt x="1868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6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4" y="0"/>
                </a:lnTo>
                <a:lnTo>
                  <a:pt x="1862" y="0"/>
                </a:lnTo>
                <a:lnTo>
                  <a:pt x="1862" y="0"/>
                </a:lnTo>
                <a:lnTo>
                  <a:pt x="1860" y="0"/>
                </a:lnTo>
                <a:lnTo>
                  <a:pt x="1860" y="0"/>
                </a:lnTo>
                <a:lnTo>
                  <a:pt x="1858" y="0"/>
                </a:lnTo>
                <a:lnTo>
                  <a:pt x="1856" y="0"/>
                </a:lnTo>
                <a:lnTo>
                  <a:pt x="1854" y="0"/>
                </a:lnTo>
                <a:lnTo>
                  <a:pt x="1854" y="0"/>
                </a:lnTo>
                <a:lnTo>
                  <a:pt x="1850" y="0"/>
                </a:lnTo>
                <a:lnTo>
                  <a:pt x="1848" y="0"/>
                </a:lnTo>
                <a:lnTo>
                  <a:pt x="1846" y="0"/>
                </a:lnTo>
                <a:lnTo>
                  <a:pt x="1844" y="0"/>
                </a:lnTo>
                <a:lnTo>
                  <a:pt x="1840" y="0"/>
                </a:lnTo>
                <a:lnTo>
                  <a:pt x="1836" y="0"/>
                </a:lnTo>
                <a:lnTo>
                  <a:pt x="1832" y="0"/>
                </a:lnTo>
                <a:lnTo>
                  <a:pt x="1828" y="0"/>
                </a:lnTo>
                <a:lnTo>
                  <a:pt x="1822" y="0"/>
                </a:lnTo>
                <a:lnTo>
                  <a:pt x="1816" y="0"/>
                </a:lnTo>
                <a:lnTo>
                  <a:pt x="1810" y="0"/>
                </a:lnTo>
                <a:lnTo>
                  <a:pt x="1804" y="0"/>
                </a:lnTo>
                <a:lnTo>
                  <a:pt x="1796" y="0"/>
                </a:lnTo>
                <a:lnTo>
                  <a:pt x="1788" y="0"/>
                </a:lnTo>
                <a:lnTo>
                  <a:pt x="1780" y="0"/>
                </a:lnTo>
                <a:lnTo>
                  <a:pt x="1770" y="0"/>
                </a:lnTo>
                <a:lnTo>
                  <a:pt x="1760" y="0"/>
                </a:lnTo>
                <a:lnTo>
                  <a:pt x="1748" y="0"/>
                </a:lnTo>
                <a:lnTo>
                  <a:pt x="1736" y="0"/>
                </a:lnTo>
                <a:lnTo>
                  <a:pt x="1724" y="0"/>
                </a:lnTo>
                <a:lnTo>
                  <a:pt x="1710" y="0"/>
                </a:lnTo>
                <a:lnTo>
                  <a:pt x="1694" y="0"/>
                </a:lnTo>
                <a:lnTo>
                  <a:pt x="1678" y="0"/>
                </a:lnTo>
                <a:lnTo>
                  <a:pt x="1662" y="0"/>
                </a:lnTo>
                <a:lnTo>
                  <a:pt x="1644" y="0"/>
                </a:lnTo>
                <a:lnTo>
                  <a:pt x="1624" y="0"/>
                </a:lnTo>
                <a:lnTo>
                  <a:pt x="1604" y="0"/>
                </a:lnTo>
                <a:lnTo>
                  <a:pt x="1582" y="0"/>
                </a:lnTo>
                <a:lnTo>
                  <a:pt x="1560" y="0"/>
                </a:lnTo>
                <a:lnTo>
                  <a:pt x="1536" y="0"/>
                </a:lnTo>
                <a:lnTo>
                  <a:pt x="1512" y="0"/>
                </a:lnTo>
                <a:lnTo>
                  <a:pt x="1484" y="0"/>
                </a:lnTo>
                <a:lnTo>
                  <a:pt x="1458" y="0"/>
                </a:lnTo>
                <a:lnTo>
                  <a:pt x="1430" y="0"/>
                </a:lnTo>
                <a:lnTo>
                  <a:pt x="1400" y="0"/>
                </a:lnTo>
                <a:lnTo>
                  <a:pt x="1370" y="0"/>
                </a:lnTo>
                <a:lnTo>
                  <a:pt x="1340" y="0"/>
                </a:lnTo>
                <a:lnTo>
                  <a:pt x="1308" y="2"/>
                </a:lnTo>
                <a:lnTo>
                  <a:pt x="1274" y="2"/>
                </a:lnTo>
                <a:lnTo>
                  <a:pt x="1240" y="2"/>
                </a:lnTo>
                <a:lnTo>
                  <a:pt x="1206" y="2"/>
                </a:lnTo>
                <a:lnTo>
                  <a:pt x="1172" y="2"/>
                </a:lnTo>
                <a:lnTo>
                  <a:pt x="1136" y="2"/>
                </a:lnTo>
                <a:lnTo>
                  <a:pt x="1100" y="2"/>
                </a:lnTo>
                <a:lnTo>
                  <a:pt x="1064" y="2"/>
                </a:lnTo>
                <a:lnTo>
                  <a:pt x="1026" y="2"/>
                </a:lnTo>
                <a:lnTo>
                  <a:pt x="990" y="2"/>
                </a:lnTo>
                <a:lnTo>
                  <a:pt x="952" y="2"/>
                </a:lnTo>
                <a:lnTo>
                  <a:pt x="914" y="4"/>
                </a:lnTo>
                <a:lnTo>
                  <a:pt x="878" y="4"/>
                </a:lnTo>
                <a:lnTo>
                  <a:pt x="840" y="4"/>
                </a:lnTo>
                <a:lnTo>
                  <a:pt x="804" y="4"/>
                </a:lnTo>
                <a:lnTo>
                  <a:pt x="768" y="6"/>
                </a:lnTo>
                <a:lnTo>
                  <a:pt x="732" y="6"/>
                </a:lnTo>
                <a:lnTo>
                  <a:pt x="696" y="8"/>
                </a:lnTo>
                <a:lnTo>
                  <a:pt x="660" y="8"/>
                </a:lnTo>
                <a:lnTo>
                  <a:pt x="626" y="10"/>
                </a:lnTo>
                <a:lnTo>
                  <a:pt x="592" y="10"/>
                </a:lnTo>
                <a:lnTo>
                  <a:pt x="560" y="12"/>
                </a:lnTo>
                <a:lnTo>
                  <a:pt x="528" y="14"/>
                </a:lnTo>
                <a:lnTo>
                  <a:pt x="496" y="16"/>
                </a:lnTo>
                <a:lnTo>
                  <a:pt x="466" y="18"/>
                </a:lnTo>
                <a:lnTo>
                  <a:pt x="438" y="20"/>
                </a:lnTo>
                <a:lnTo>
                  <a:pt x="408" y="24"/>
                </a:lnTo>
                <a:lnTo>
                  <a:pt x="382" y="26"/>
                </a:lnTo>
                <a:lnTo>
                  <a:pt x="356" y="30"/>
                </a:lnTo>
                <a:lnTo>
                  <a:pt x="332" y="34"/>
                </a:lnTo>
                <a:lnTo>
                  <a:pt x="308" y="38"/>
                </a:lnTo>
                <a:lnTo>
                  <a:pt x="284" y="42"/>
                </a:lnTo>
                <a:lnTo>
                  <a:pt x="264" y="48"/>
                </a:lnTo>
                <a:lnTo>
                  <a:pt x="242" y="54"/>
                </a:lnTo>
                <a:lnTo>
                  <a:pt x="224" y="60"/>
                </a:lnTo>
                <a:lnTo>
                  <a:pt x="206" y="66"/>
                </a:lnTo>
                <a:lnTo>
                  <a:pt x="188" y="74"/>
                </a:lnTo>
                <a:lnTo>
                  <a:pt x="172" y="82"/>
                </a:lnTo>
                <a:lnTo>
                  <a:pt x="158" y="92"/>
                </a:lnTo>
                <a:lnTo>
                  <a:pt x="144" y="100"/>
                </a:lnTo>
                <a:lnTo>
                  <a:pt x="130" y="112"/>
                </a:lnTo>
                <a:lnTo>
                  <a:pt x="118" y="122"/>
                </a:lnTo>
                <a:lnTo>
                  <a:pt x="108" y="134"/>
                </a:lnTo>
                <a:lnTo>
                  <a:pt x="96" y="148"/>
                </a:lnTo>
                <a:lnTo>
                  <a:pt x="88" y="162"/>
                </a:lnTo>
                <a:lnTo>
                  <a:pt x="78" y="176"/>
                </a:lnTo>
                <a:lnTo>
                  <a:pt x="70" y="192"/>
                </a:lnTo>
                <a:lnTo>
                  <a:pt x="64" y="210"/>
                </a:lnTo>
                <a:lnTo>
                  <a:pt x="56" y="226"/>
                </a:lnTo>
                <a:lnTo>
                  <a:pt x="50" y="246"/>
                </a:lnTo>
                <a:lnTo>
                  <a:pt x="44" y="266"/>
                </a:lnTo>
                <a:lnTo>
                  <a:pt x="40" y="286"/>
                </a:lnTo>
                <a:lnTo>
                  <a:pt x="36" y="308"/>
                </a:lnTo>
                <a:lnTo>
                  <a:pt x="30" y="332"/>
                </a:lnTo>
                <a:lnTo>
                  <a:pt x="28" y="356"/>
                </a:lnTo>
                <a:lnTo>
                  <a:pt x="24" y="382"/>
                </a:lnTo>
                <a:lnTo>
                  <a:pt x="20" y="408"/>
                </a:lnTo>
                <a:lnTo>
                  <a:pt x="18" y="434"/>
                </a:lnTo>
                <a:lnTo>
                  <a:pt x="16" y="462"/>
                </a:lnTo>
                <a:lnTo>
                  <a:pt x="14" y="492"/>
                </a:lnTo>
                <a:lnTo>
                  <a:pt x="12" y="522"/>
                </a:lnTo>
                <a:lnTo>
                  <a:pt x="10" y="552"/>
                </a:lnTo>
                <a:lnTo>
                  <a:pt x="8" y="584"/>
                </a:lnTo>
                <a:lnTo>
                  <a:pt x="8" y="616"/>
                </a:lnTo>
                <a:lnTo>
                  <a:pt x="6" y="648"/>
                </a:lnTo>
                <a:lnTo>
                  <a:pt x="6" y="682"/>
                </a:lnTo>
                <a:lnTo>
                  <a:pt x="4" y="714"/>
                </a:lnTo>
                <a:lnTo>
                  <a:pt x="4" y="748"/>
                </a:lnTo>
                <a:lnTo>
                  <a:pt x="4" y="784"/>
                </a:lnTo>
                <a:lnTo>
                  <a:pt x="2" y="818"/>
                </a:lnTo>
                <a:lnTo>
                  <a:pt x="2" y="852"/>
                </a:lnTo>
                <a:lnTo>
                  <a:pt x="2" y="888"/>
                </a:lnTo>
                <a:lnTo>
                  <a:pt x="2" y="922"/>
                </a:lnTo>
                <a:lnTo>
                  <a:pt x="2" y="956"/>
                </a:lnTo>
                <a:lnTo>
                  <a:pt x="0" y="990"/>
                </a:lnTo>
                <a:lnTo>
                  <a:pt x="0" y="1024"/>
                </a:lnTo>
                <a:lnTo>
                  <a:pt x="0" y="1058"/>
                </a:lnTo>
                <a:lnTo>
                  <a:pt x="0" y="1092"/>
                </a:lnTo>
                <a:lnTo>
                  <a:pt x="0" y="1124"/>
                </a:lnTo>
                <a:lnTo>
                  <a:pt x="0" y="1156"/>
                </a:lnTo>
                <a:lnTo>
                  <a:pt x="0" y="1188"/>
                </a:lnTo>
                <a:lnTo>
                  <a:pt x="0" y="1218"/>
                </a:lnTo>
                <a:lnTo>
                  <a:pt x="0" y="1248"/>
                </a:lnTo>
                <a:lnTo>
                  <a:pt x="0" y="1276"/>
                </a:lnTo>
                <a:lnTo>
                  <a:pt x="0" y="1304"/>
                </a:lnTo>
                <a:lnTo>
                  <a:pt x="0" y="1332"/>
                </a:lnTo>
                <a:lnTo>
                  <a:pt x="0" y="1358"/>
                </a:lnTo>
                <a:lnTo>
                  <a:pt x="0" y="1382"/>
                </a:lnTo>
                <a:lnTo>
                  <a:pt x="0" y="1408"/>
                </a:lnTo>
                <a:lnTo>
                  <a:pt x="0" y="1430"/>
                </a:lnTo>
                <a:lnTo>
                  <a:pt x="0" y="1452"/>
                </a:lnTo>
                <a:lnTo>
                  <a:pt x="0" y="1474"/>
                </a:lnTo>
                <a:lnTo>
                  <a:pt x="0" y="1494"/>
                </a:lnTo>
                <a:lnTo>
                  <a:pt x="0" y="1512"/>
                </a:lnTo>
                <a:lnTo>
                  <a:pt x="0" y="1530"/>
                </a:lnTo>
                <a:lnTo>
                  <a:pt x="0" y="1548"/>
                </a:lnTo>
                <a:lnTo>
                  <a:pt x="0" y="1564"/>
                </a:lnTo>
                <a:lnTo>
                  <a:pt x="0" y="1578"/>
                </a:lnTo>
                <a:lnTo>
                  <a:pt x="0" y="1592"/>
                </a:lnTo>
                <a:lnTo>
                  <a:pt x="0" y="1604"/>
                </a:lnTo>
                <a:lnTo>
                  <a:pt x="0" y="1618"/>
                </a:lnTo>
                <a:lnTo>
                  <a:pt x="0" y="1628"/>
                </a:lnTo>
                <a:lnTo>
                  <a:pt x="0" y="1638"/>
                </a:lnTo>
                <a:lnTo>
                  <a:pt x="0" y="1648"/>
                </a:lnTo>
                <a:lnTo>
                  <a:pt x="0" y="1658"/>
                </a:lnTo>
                <a:lnTo>
                  <a:pt x="0" y="1666"/>
                </a:lnTo>
                <a:lnTo>
                  <a:pt x="0" y="1672"/>
                </a:lnTo>
                <a:lnTo>
                  <a:pt x="0" y="1680"/>
                </a:lnTo>
                <a:lnTo>
                  <a:pt x="0" y="1686"/>
                </a:lnTo>
                <a:lnTo>
                  <a:pt x="0" y="169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0" name="Line 149"/>
          <p:cNvSpPr>
            <a:spLocks noChangeShapeType="1"/>
          </p:cNvSpPr>
          <p:nvPr/>
        </p:nvSpPr>
        <p:spPr bwMode="auto">
          <a:xfrm flipV="1">
            <a:off x="5741338" y="2366954"/>
            <a:ext cx="2965450" cy="269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 flipH="1" flipV="1">
            <a:off x="6139800" y="2767004"/>
            <a:ext cx="10033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6169066" y="3909269"/>
            <a:ext cx="28949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/>
              <a:t>Reader Skill</a:t>
            </a:r>
          </a:p>
          <a:p>
            <a:pPr eaLnBrk="1" hangingPunct="1"/>
            <a:r>
              <a:rPr lang="en-US" altLang="en-US" b="1" dirty="0" smtClean="0"/>
              <a:t>Technology Power</a:t>
            </a:r>
            <a:endParaRPr lang="en-US" altLang="en-US" b="1" dirty="0"/>
          </a:p>
        </p:txBody>
      </p:sp>
      <p:sp>
        <p:nvSpPr>
          <p:cNvPr id="153" name="Text Box 152"/>
          <p:cNvSpPr txBox="1">
            <a:spLocks noChangeArrowheads="1"/>
          </p:cNvSpPr>
          <p:nvPr/>
        </p:nvSpPr>
        <p:spPr bwMode="auto">
          <a:xfrm rot="19106923">
            <a:off x="6729680" y="2776020"/>
            <a:ext cx="2013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rgbClr val="0000FF"/>
                </a:solidFill>
              </a:rPr>
              <a:t>Chance Line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54" name="Text Box 131"/>
          <p:cNvSpPr txBox="1">
            <a:spLocks noChangeArrowheads="1"/>
          </p:cNvSpPr>
          <p:nvPr/>
        </p:nvSpPr>
        <p:spPr bwMode="auto">
          <a:xfrm rot="16200000">
            <a:off x="4181050" y="3364638"/>
            <a:ext cx="2439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</a:rPr>
              <a:t>TPF, </a:t>
            </a:r>
            <a:r>
              <a:rPr lang="en-US" altLang="en-US" b="1" dirty="0" smtClean="0">
                <a:solidFill>
                  <a:srgbClr val="00B050"/>
                </a:solidFill>
              </a:rPr>
              <a:t>Sensitivity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155" name="Text Box 132"/>
          <p:cNvSpPr txBox="1">
            <a:spLocks noChangeArrowheads="1"/>
          </p:cNvSpPr>
          <p:nvPr/>
        </p:nvSpPr>
        <p:spPr bwMode="auto">
          <a:xfrm>
            <a:off x="6018582" y="5194083"/>
            <a:ext cx="271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FPF, </a:t>
            </a:r>
            <a:r>
              <a:rPr lang="en-US" altLang="en-US" b="1" dirty="0" smtClean="0">
                <a:solidFill>
                  <a:srgbClr val="FF0000"/>
                </a:solidFill>
              </a:rPr>
              <a:t>1-Specificity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099874" y="1459541"/>
            <a:ext cx="2744153" cy="4046850"/>
            <a:chOff x="1016000" y="1265711"/>
            <a:chExt cx="3549581" cy="5234628"/>
          </a:xfrm>
        </p:grpSpPr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906579" y="3047306"/>
              <a:ext cx="2349671" cy="1679812"/>
            </a:xfrm>
            <a:custGeom>
              <a:avLst/>
              <a:gdLst>
                <a:gd name="T0" fmla="*/ 30 w 2026"/>
                <a:gd name="T1" fmla="*/ 1404 h 1404"/>
                <a:gd name="T2" fmla="*/ 70 w 2026"/>
                <a:gd name="T3" fmla="*/ 1404 h 1404"/>
                <a:gd name="T4" fmla="*/ 112 w 2026"/>
                <a:gd name="T5" fmla="*/ 1404 h 1404"/>
                <a:gd name="T6" fmla="*/ 152 w 2026"/>
                <a:gd name="T7" fmla="*/ 1404 h 1404"/>
                <a:gd name="T8" fmla="*/ 192 w 2026"/>
                <a:gd name="T9" fmla="*/ 1404 h 1404"/>
                <a:gd name="T10" fmla="*/ 234 w 2026"/>
                <a:gd name="T11" fmla="*/ 1404 h 1404"/>
                <a:gd name="T12" fmla="*/ 274 w 2026"/>
                <a:gd name="T13" fmla="*/ 1404 h 1404"/>
                <a:gd name="T14" fmla="*/ 314 w 2026"/>
                <a:gd name="T15" fmla="*/ 1402 h 1404"/>
                <a:gd name="T16" fmla="*/ 356 w 2026"/>
                <a:gd name="T17" fmla="*/ 1398 h 1404"/>
                <a:gd name="T18" fmla="*/ 396 w 2026"/>
                <a:gd name="T19" fmla="*/ 1392 h 1404"/>
                <a:gd name="T20" fmla="*/ 438 w 2026"/>
                <a:gd name="T21" fmla="*/ 1380 h 1404"/>
                <a:gd name="T22" fmla="*/ 478 w 2026"/>
                <a:gd name="T23" fmla="*/ 1362 h 1404"/>
                <a:gd name="T24" fmla="*/ 518 w 2026"/>
                <a:gd name="T25" fmla="*/ 1334 h 1404"/>
                <a:gd name="T26" fmla="*/ 560 w 2026"/>
                <a:gd name="T27" fmla="*/ 1294 h 1404"/>
                <a:gd name="T28" fmla="*/ 600 w 2026"/>
                <a:gd name="T29" fmla="*/ 1232 h 1404"/>
                <a:gd name="T30" fmla="*/ 640 w 2026"/>
                <a:gd name="T31" fmla="*/ 1152 h 1404"/>
                <a:gd name="T32" fmla="*/ 682 w 2026"/>
                <a:gd name="T33" fmla="*/ 1044 h 1404"/>
                <a:gd name="T34" fmla="*/ 722 w 2026"/>
                <a:gd name="T35" fmla="*/ 914 h 1404"/>
                <a:gd name="T36" fmla="*/ 764 w 2026"/>
                <a:gd name="T37" fmla="*/ 762 h 1404"/>
                <a:gd name="T38" fmla="*/ 804 w 2026"/>
                <a:gd name="T39" fmla="*/ 596 h 1404"/>
                <a:gd name="T40" fmla="*/ 844 w 2026"/>
                <a:gd name="T41" fmla="*/ 426 h 1404"/>
                <a:gd name="T42" fmla="*/ 886 w 2026"/>
                <a:gd name="T43" fmla="*/ 268 h 1404"/>
                <a:gd name="T44" fmla="*/ 926 w 2026"/>
                <a:gd name="T45" fmla="*/ 136 h 1404"/>
                <a:gd name="T46" fmla="*/ 966 w 2026"/>
                <a:gd name="T47" fmla="*/ 44 h 1404"/>
                <a:gd name="T48" fmla="*/ 1008 w 2026"/>
                <a:gd name="T49" fmla="*/ 2 h 1404"/>
                <a:gd name="T50" fmla="*/ 1048 w 2026"/>
                <a:gd name="T51" fmla="*/ 16 h 1404"/>
                <a:gd name="T52" fmla="*/ 1088 w 2026"/>
                <a:gd name="T53" fmla="*/ 84 h 1404"/>
                <a:gd name="T54" fmla="*/ 1130 w 2026"/>
                <a:gd name="T55" fmla="*/ 198 h 1404"/>
                <a:gd name="T56" fmla="*/ 1170 w 2026"/>
                <a:gd name="T57" fmla="*/ 344 h 1404"/>
                <a:gd name="T58" fmla="*/ 1210 w 2026"/>
                <a:gd name="T59" fmla="*/ 510 h 1404"/>
                <a:gd name="T60" fmla="*/ 1252 w 2026"/>
                <a:gd name="T61" fmla="*/ 680 h 1404"/>
                <a:gd name="T62" fmla="*/ 1292 w 2026"/>
                <a:gd name="T63" fmla="*/ 840 h 1404"/>
                <a:gd name="T64" fmla="*/ 1334 w 2026"/>
                <a:gd name="T65" fmla="*/ 982 h 1404"/>
                <a:gd name="T66" fmla="*/ 1374 w 2026"/>
                <a:gd name="T67" fmla="*/ 1102 h 1404"/>
                <a:gd name="T68" fmla="*/ 1414 w 2026"/>
                <a:gd name="T69" fmla="*/ 1196 h 1404"/>
                <a:gd name="T70" fmla="*/ 1456 w 2026"/>
                <a:gd name="T71" fmla="*/ 1266 h 1404"/>
                <a:gd name="T72" fmla="*/ 1496 w 2026"/>
                <a:gd name="T73" fmla="*/ 1316 h 1404"/>
                <a:gd name="T74" fmla="*/ 1536 w 2026"/>
                <a:gd name="T75" fmla="*/ 1350 h 1404"/>
                <a:gd name="T76" fmla="*/ 1578 w 2026"/>
                <a:gd name="T77" fmla="*/ 1372 h 1404"/>
                <a:gd name="T78" fmla="*/ 1618 w 2026"/>
                <a:gd name="T79" fmla="*/ 1386 h 1404"/>
                <a:gd name="T80" fmla="*/ 1660 w 2026"/>
                <a:gd name="T81" fmla="*/ 1396 h 1404"/>
                <a:gd name="T82" fmla="*/ 1700 w 2026"/>
                <a:gd name="T83" fmla="*/ 1400 h 1404"/>
                <a:gd name="T84" fmla="*/ 1740 w 2026"/>
                <a:gd name="T85" fmla="*/ 1402 h 1404"/>
                <a:gd name="T86" fmla="*/ 1782 w 2026"/>
                <a:gd name="T87" fmla="*/ 1404 h 1404"/>
                <a:gd name="T88" fmla="*/ 1822 w 2026"/>
                <a:gd name="T89" fmla="*/ 1404 h 1404"/>
                <a:gd name="T90" fmla="*/ 1862 w 2026"/>
                <a:gd name="T91" fmla="*/ 1404 h 1404"/>
                <a:gd name="T92" fmla="*/ 1904 w 2026"/>
                <a:gd name="T93" fmla="*/ 1404 h 1404"/>
                <a:gd name="T94" fmla="*/ 1944 w 2026"/>
                <a:gd name="T95" fmla="*/ 1404 h 1404"/>
                <a:gd name="T96" fmla="*/ 1984 w 2026"/>
                <a:gd name="T97" fmla="*/ 1404 h 1404"/>
                <a:gd name="T98" fmla="*/ 2026 w 2026"/>
                <a:gd name="T99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2"/>
                  </a:lnTo>
                  <a:lnTo>
                    <a:pt x="294" y="1402"/>
                  </a:lnTo>
                  <a:lnTo>
                    <a:pt x="304" y="1402"/>
                  </a:lnTo>
                  <a:lnTo>
                    <a:pt x="314" y="1402"/>
                  </a:lnTo>
                  <a:lnTo>
                    <a:pt x="326" y="1400"/>
                  </a:lnTo>
                  <a:lnTo>
                    <a:pt x="336" y="1400"/>
                  </a:lnTo>
                  <a:lnTo>
                    <a:pt x="346" y="1398"/>
                  </a:lnTo>
                  <a:lnTo>
                    <a:pt x="356" y="1398"/>
                  </a:lnTo>
                  <a:lnTo>
                    <a:pt x="366" y="1396"/>
                  </a:lnTo>
                  <a:lnTo>
                    <a:pt x="376" y="1396"/>
                  </a:lnTo>
                  <a:lnTo>
                    <a:pt x="386" y="1394"/>
                  </a:lnTo>
                  <a:lnTo>
                    <a:pt x="396" y="1392"/>
                  </a:lnTo>
                  <a:lnTo>
                    <a:pt x="406" y="1390"/>
                  </a:lnTo>
                  <a:lnTo>
                    <a:pt x="416" y="1386"/>
                  </a:lnTo>
                  <a:lnTo>
                    <a:pt x="426" y="1384"/>
                  </a:lnTo>
                  <a:lnTo>
                    <a:pt x="438" y="1380"/>
                  </a:lnTo>
                  <a:lnTo>
                    <a:pt x="448" y="1376"/>
                  </a:lnTo>
                  <a:lnTo>
                    <a:pt x="458" y="1372"/>
                  </a:lnTo>
                  <a:lnTo>
                    <a:pt x="468" y="1368"/>
                  </a:lnTo>
                  <a:lnTo>
                    <a:pt x="478" y="1362"/>
                  </a:lnTo>
                  <a:lnTo>
                    <a:pt x="488" y="1356"/>
                  </a:lnTo>
                  <a:lnTo>
                    <a:pt x="498" y="1350"/>
                  </a:lnTo>
                  <a:lnTo>
                    <a:pt x="508" y="1344"/>
                  </a:lnTo>
                  <a:lnTo>
                    <a:pt x="518" y="1334"/>
                  </a:lnTo>
                  <a:lnTo>
                    <a:pt x="528" y="1326"/>
                  </a:lnTo>
                  <a:lnTo>
                    <a:pt x="538" y="1316"/>
                  </a:lnTo>
                  <a:lnTo>
                    <a:pt x="550" y="1306"/>
                  </a:lnTo>
                  <a:lnTo>
                    <a:pt x="560" y="1294"/>
                  </a:lnTo>
                  <a:lnTo>
                    <a:pt x="570" y="1280"/>
                  </a:lnTo>
                  <a:lnTo>
                    <a:pt x="580" y="1266"/>
                  </a:lnTo>
                  <a:lnTo>
                    <a:pt x="590" y="1250"/>
                  </a:lnTo>
                  <a:lnTo>
                    <a:pt x="600" y="1232"/>
                  </a:lnTo>
                  <a:lnTo>
                    <a:pt x="610" y="1214"/>
                  </a:lnTo>
                  <a:lnTo>
                    <a:pt x="620" y="1196"/>
                  </a:lnTo>
                  <a:lnTo>
                    <a:pt x="630" y="1174"/>
                  </a:lnTo>
                  <a:lnTo>
                    <a:pt x="640" y="1152"/>
                  </a:lnTo>
                  <a:lnTo>
                    <a:pt x="652" y="1126"/>
                  </a:lnTo>
                  <a:lnTo>
                    <a:pt x="662" y="1102"/>
                  </a:lnTo>
                  <a:lnTo>
                    <a:pt x="672" y="1074"/>
                  </a:lnTo>
                  <a:lnTo>
                    <a:pt x="682" y="1044"/>
                  </a:lnTo>
                  <a:lnTo>
                    <a:pt x="692" y="1014"/>
                  </a:lnTo>
                  <a:lnTo>
                    <a:pt x="702" y="982"/>
                  </a:lnTo>
                  <a:lnTo>
                    <a:pt x="712" y="948"/>
                  </a:lnTo>
                  <a:lnTo>
                    <a:pt x="722" y="914"/>
                  </a:lnTo>
                  <a:lnTo>
                    <a:pt x="732" y="878"/>
                  </a:lnTo>
                  <a:lnTo>
                    <a:pt x="742" y="840"/>
                  </a:lnTo>
                  <a:lnTo>
                    <a:pt x="752" y="802"/>
                  </a:lnTo>
                  <a:lnTo>
                    <a:pt x="764" y="762"/>
                  </a:lnTo>
                  <a:lnTo>
                    <a:pt x="774" y="722"/>
                  </a:lnTo>
                  <a:lnTo>
                    <a:pt x="784" y="680"/>
                  </a:lnTo>
                  <a:lnTo>
                    <a:pt x="794" y="638"/>
                  </a:lnTo>
                  <a:lnTo>
                    <a:pt x="804" y="596"/>
                  </a:lnTo>
                  <a:lnTo>
                    <a:pt x="814" y="552"/>
                  </a:lnTo>
                  <a:lnTo>
                    <a:pt x="824" y="510"/>
                  </a:lnTo>
                  <a:lnTo>
                    <a:pt x="834" y="468"/>
                  </a:lnTo>
                  <a:lnTo>
                    <a:pt x="844" y="426"/>
                  </a:lnTo>
                  <a:lnTo>
                    <a:pt x="854" y="384"/>
                  </a:lnTo>
                  <a:lnTo>
                    <a:pt x="864" y="344"/>
                  </a:lnTo>
                  <a:lnTo>
                    <a:pt x="874" y="306"/>
                  </a:lnTo>
                  <a:lnTo>
                    <a:pt x="886" y="268"/>
                  </a:lnTo>
                  <a:lnTo>
                    <a:pt x="896" y="232"/>
                  </a:lnTo>
                  <a:lnTo>
                    <a:pt x="906" y="198"/>
                  </a:lnTo>
                  <a:lnTo>
                    <a:pt x="916" y="166"/>
                  </a:lnTo>
                  <a:lnTo>
                    <a:pt x="926" y="136"/>
                  </a:lnTo>
                  <a:lnTo>
                    <a:pt x="936" y="108"/>
                  </a:lnTo>
                  <a:lnTo>
                    <a:pt x="946" y="84"/>
                  </a:lnTo>
                  <a:lnTo>
                    <a:pt x="956" y="62"/>
                  </a:lnTo>
                  <a:lnTo>
                    <a:pt x="966" y="44"/>
                  </a:lnTo>
                  <a:lnTo>
                    <a:pt x="976" y="28"/>
                  </a:lnTo>
                  <a:lnTo>
                    <a:pt x="986" y="16"/>
                  </a:lnTo>
                  <a:lnTo>
                    <a:pt x="998" y="8"/>
                  </a:lnTo>
                  <a:lnTo>
                    <a:pt x="1008" y="2"/>
                  </a:lnTo>
                  <a:lnTo>
                    <a:pt x="1018" y="0"/>
                  </a:lnTo>
                  <a:lnTo>
                    <a:pt x="1028" y="2"/>
                  </a:lnTo>
                  <a:lnTo>
                    <a:pt x="1038" y="8"/>
                  </a:lnTo>
                  <a:lnTo>
                    <a:pt x="1048" y="16"/>
                  </a:lnTo>
                  <a:lnTo>
                    <a:pt x="1058" y="28"/>
                  </a:lnTo>
                  <a:lnTo>
                    <a:pt x="1068" y="44"/>
                  </a:lnTo>
                  <a:lnTo>
                    <a:pt x="1078" y="62"/>
                  </a:lnTo>
                  <a:lnTo>
                    <a:pt x="1088" y="84"/>
                  </a:lnTo>
                  <a:lnTo>
                    <a:pt x="1098" y="108"/>
                  </a:lnTo>
                  <a:lnTo>
                    <a:pt x="1110" y="136"/>
                  </a:lnTo>
                  <a:lnTo>
                    <a:pt x="1120" y="166"/>
                  </a:lnTo>
                  <a:lnTo>
                    <a:pt x="1130" y="198"/>
                  </a:lnTo>
                  <a:lnTo>
                    <a:pt x="1140" y="232"/>
                  </a:lnTo>
                  <a:lnTo>
                    <a:pt x="1150" y="268"/>
                  </a:lnTo>
                  <a:lnTo>
                    <a:pt x="1160" y="306"/>
                  </a:lnTo>
                  <a:lnTo>
                    <a:pt x="1170" y="344"/>
                  </a:lnTo>
                  <a:lnTo>
                    <a:pt x="1180" y="384"/>
                  </a:lnTo>
                  <a:lnTo>
                    <a:pt x="1190" y="426"/>
                  </a:lnTo>
                  <a:lnTo>
                    <a:pt x="1200" y="468"/>
                  </a:lnTo>
                  <a:lnTo>
                    <a:pt x="1210" y="510"/>
                  </a:lnTo>
                  <a:lnTo>
                    <a:pt x="1222" y="552"/>
                  </a:lnTo>
                  <a:lnTo>
                    <a:pt x="1232" y="596"/>
                  </a:lnTo>
                  <a:lnTo>
                    <a:pt x="1242" y="638"/>
                  </a:lnTo>
                  <a:lnTo>
                    <a:pt x="1252" y="680"/>
                  </a:lnTo>
                  <a:lnTo>
                    <a:pt x="1262" y="722"/>
                  </a:lnTo>
                  <a:lnTo>
                    <a:pt x="1272" y="762"/>
                  </a:lnTo>
                  <a:lnTo>
                    <a:pt x="1282" y="802"/>
                  </a:lnTo>
                  <a:lnTo>
                    <a:pt x="1292" y="840"/>
                  </a:lnTo>
                  <a:lnTo>
                    <a:pt x="1302" y="878"/>
                  </a:lnTo>
                  <a:lnTo>
                    <a:pt x="1312" y="914"/>
                  </a:lnTo>
                  <a:lnTo>
                    <a:pt x="1322" y="948"/>
                  </a:lnTo>
                  <a:lnTo>
                    <a:pt x="1334" y="982"/>
                  </a:lnTo>
                  <a:lnTo>
                    <a:pt x="1344" y="1014"/>
                  </a:lnTo>
                  <a:lnTo>
                    <a:pt x="1354" y="1044"/>
                  </a:lnTo>
                  <a:lnTo>
                    <a:pt x="1364" y="1074"/>
                  </a:lnTo>
                  <a:lnTo>
                    <a:pt x="1374" y="1102"/>
                  </a:lnTo>
                  <a:lnTo>
                    <a:pt x="1384" y="1126"/>
                  </a:lnTo>
                  <a:lnTo>
                    <a:pt x="1394" y="1152"/>
                  </a:lnTo>
                  <a:lnTo>
                    <a:pt x="1404" y="1174"/>
                  </a:lnTo>
                  <a:lnTo>
                    <a:pt x="1414" y="1196"/>
                  </a:lnTo>
                  <a:lnTo>
                    <a:pt x="1424" y="1214"/>
                  </a:lnTo>
                  <a:lnTo>
                    <a:pt x="1434" y="1232"/>
                  </a:lnTo>
                  <a:lnTo>
                    <a:pt x="1446" y="1250"/>
                  </a:lnTo>
                  <a:lnTo>
                    <a:pt x="1456" y="1266"/>
                  </a:lnTo>
                  <a:lnTo>
                    <a:pt x="1466" y="1280"/>
                  </a:lnTo>
                  <a:lnTo>
                    <a:pt x="1476" y="1294"/>
                  </a:lnTo>
                  <a:lnTo>
                    <a:pt x="1486" y="1306"/>
                  </a:lnTo>
                  <a:lnTo>
                    <a:pt x="1496" y="1316"/>
                  </a:lnTo>
                  <a:lnTo>
                    <a:pt x="1506" y="1326"/>
                  </a:lnTo>
                  <a:lnTo>
                    <a:pt x="1516" y="1334"/>
                  </a:lnTo>
                  <a:lnTo>
                    <a:pt x="1526" y="1344"/>
                  </a:lnTo>
                  <a:lnTo>
                    <a:pt x="1536" y="1350"/>
                  </a:lnTo>
                  <a:lnTo>
                    <a:pt x="1546" y="1356"/>
                  </a:lnTo>
                  <a:lnTo>
                    <a:pt x="1558" y="1362"/>
                  </a:lnTo>
                  <a:lnTo>
                    <a:pt x="1568" y="1368"/>
                  </a:lnTo>
                  <a:lnTo>
                    <a:pt x="1578" y="1372"/>
                  </a:lnTo>
                  <a:lnTo>
                    <a:pt x="1588" y="1376"/>
                  </a:lnTo>
                  <a:lnTo>
                    <a:pt x="1598" y="1380"/>
                  </a:lnTo>
                  <a:lnTo>
                    <a:pt x="1608" y="1384"/>
                  </a:lnTo>
                  <a:lnTo>
                    <a:pt x="1618" y="1386"/>
                  </a:lnTo>
                  <a:lnTo>
                    <a:pt x="1628" y="1390"/>
                  </a:lnTo>
                  <a:lnTo>
                    <a:pt x="1638" y="1392"/>
                  </a:lnTo>
                  <a:lnTo>
                    <a:pt x="1648" y="1394"/>
                  </a:lnTo>
                  <a:lnTo>
                    <a:pt x="1660" y="1396"/>
                  </a:lnTo>
                  <a:lnTo>
                    <a:pt x="1670" y="1396"/>
                  </a:lnTo>
                  <a:lnTo>
                    <a:pt x="1680" y="1398"/>
                  </a:lnTo>
                  <a:lnTo>
                    <a:pt x="1690" y="1398"/>
                  </a:lnTo>
                  <a:lnTo>
                    <a:pt x="1700" y="1400"/>
                  </a:lnTo>
                  <a:lnTo>
                    <a:pt x="1710" y="1400"/>
                  </a:lnTo>
                  <a:lnTo>
                    <a:pt x="1720" y="1402"/>
                  </a:lnTo>
                  <a:lnTo>
                    <a:pt x="1730" y="1402"/>
                  </a:lnTo>
                  <a:lnTo>
                    <a:pt x="1740" y="1402"/>
                  </a:lnTo>
                  <a:lnTo>
                    <a:pt x="1750" y="1402"/>
                  </a:lnTo>
                  <a:lnTo>
                    <a:pt x="1760" y="1404"/>
                  </a:lnTo>
                  <a:lnTo>
                    <a:pt x="1772" y="1404"/>
                  </a:lnTo>
                  <a:lnTo>
                    <a:pt x="1782" y="1404"/>
                  </a:lnTo>
                  <a:lnTo>
                    <a:pt x="1792" y="1404"/>
                  </a:lnTo>
                  <a:lnTo>
                    <a:pt x="1802" y="1404"/>
                  </a:lnTo>
                  <a:lnTo>
                    <a:pt x="1812" y="1404"/>
                  </a:lnTo>
                  <a:lnTo>
                    <a:pt x="1822" y="1404"/>
                  </a:lnTo>
                  <a:lnTo>
                    <a:pt x="1832" y="1404"/>
                  </a:lnTo>
                  <a:lnTo>
                    <a:pt x="1842" y="1404"/>
                  </a:lnTo>
                  <a:lnTo>
                    <a:pt x="1852" y="1404"/>
                  </a:lnTo>
                  <a:lnTo>
                    <a:pt x="1862" y="1404"/>
                  </a:lnTo>
                  <a:lnTo>
                    <a:pt x="1872" y="1404"/>
                  </a:lnTo>
                  <a:lnTo>
                    <a:pt x="1884" y="1404"/>
                  </a:lnTo>
                  <a:lnTo>
                    <a:pt x="1894" y="1404"/>
                  </a:lnTo>
                  <a:lnTo>
                    <a:pt x="1904" y="1404"/>
                  </a:lnTo>
                  <a:lnTo>
                    <a:pt x="1914" y="1404"/>
                  </a:lnTo>
                  <a:lnTo>
                    <a:pt x="1924" y="1404"/>
                  </a:lnTo>
                  <a:lnTo>
                    <a:pt x="1934" y="1404"/>
                  </a:lnTo>
                  <a:lnTo>
                    <a:pt x="1944" y="1404"/>
                  </a:lnTo>
                  <a:lnTo>
                    <a:pt x="1954" y="1404"/>
                  </a:lnTo>
                  <a:lnTo>
                    <a:pt x="1964" y="1404"/>
                  </a:lnTo>
                  <a:lnTo>
                    <a:pt x="1974" y="1404"/>
                  </a:lnTo>
                  <a:lnTo>
                    <a:pt x="1984" y="1404"/>
                  </a:lnTo>
                  <a:lnTo>
                    <a:pt x="1994" y="1404"/>
                  </a:lnTo>
                  <a:lnTo>
                    <a:pt x="2006" y="1404"/>
                  </a:lnTo>
                  <a:lnTo>
                    <a:pt x="2016" y="1404"/>
                  </a:lnTo>
                  <a:lnTo>
                    <a:pt x="2026" y="140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906579" y="3047306"/>
              <a:ext cx="2349671" cy="1679812"/>
            </a:xfrm>
            <a:custGeom>
              <a:avLst/>
              <a:gdLst>
                <a:gd name="T0" fmla="*/ 30 w 2026"/>
                <a:gd name="T1" fmla="*/ 1404 h 1404"/>
                <a:gd name="T2" fmla="*/ 70 w 2026"/>
                <a:gd name="T3" fmla="*/ 1404 h 1404"/>
                <a:gd name="T4" fmla="*/ 112 w 2026"/>
                <a:gd name="T5" fmla="*/ 1404 h 1404"/>
                <a:gd name="T6" fmla="*/ 152 w 2026"/>
                <a:gd name="T7" fmla="*/ 1404 h 1404"/>
                <a:gd name="T8" fmla="*/ 192 w 2026"/>
                <a:gd name="T9" fmla="*/ 1404 h 1404"/>
                <a:gd name="T10" fmla="*/ 234 w 2026"/>
                <a:gd name="T11" fmla="*/ 1404 h 1404"/>
                <a:gd name="T12" fmla="*/ 274 w 2026"/>
                <a:gd name="T13" fmla="*/ 1404 h 1404"/>
                <a:gd name="T14" fmla="*/ 314 w 2026"/>
                <a:gd name="T15" fmla="*/ 1404 h 1404"/>
                <a:gd name="T16" fmla="*/ 356 w 2026"/>
                <a:gd name="T17" fmla="*/ 1404 h 1404"/>
                <a:gd name="T18" fmla="*/ 396 w 2026"/>
                <a:gd name="T19" fmla="*/ 1404 h 1404"/>
                <a:gd name="T20" fmla="*/ 438 w 2026"/>
                <a:gd name="T21" fmla="*/ 1404 h 1404"/>
                <a:gd name="T22" fmla="*/ 478 w 2026"/>
                <a:gd name="T23" fmla="*/ 1404 h 1404"/>
                <a:gd name="T24" fmla="*/ 518 w 2026"/>
                <a:gd name="T25" fmla="*/ 1404 h 1404"/>
                <a:gd name="T26" fmla="*/ 560 w 2026"/>
                <a:gd name="T27" fmla="*/ 1404 h 1404"/>
                <a:gd name="T28" fmla="*/ 600 w 2026"/>
                <a:gd name="T29" fmla="*/ 1402 h 1404"/>
                <a:gd name="T30" fmla="*/ 640 w 2026"/>
                <a:gd name="T31" fmla="*/ 1400 h 1404"/>
                <a:gd name="T32" fmla="*/ 682 w 2026"/>
                <a:gd name="T33" fmla="*/ 1396 h 1404"/>
                <a:gd name="T34" fmla="*/ 722 w 2026"/>
                <a:gd name="T35" fmla="*/ 1386 h 1404"/>
                <a:gd name="T36" fmla="*/ 764 w 2026"/>
                <a:gd name="T37" fmla="*/ 1372 h 1404"/>
                <a:gd name="T38" fmla="*/ 804 w 2026"/>
                <a:gd name="T39" fmla="*/ 1350 h 1404"/>
                <a:gd name="T40" fmla="*/ 844 w 2026"/>
                <a:gd name="T41" fmla="*/ 1316 h 1404"/>
                <a:gd name="T42" fmla="*/ 886 w 2026"/>
                <a:gd name="T43" fmla="*/ 1266 h 1404"/>
                <a:gd name="T44" fmla="*/ 926 w 2026"/>
                <a:gd name="T45" fmla="*/ 1196 h 1404"/>
                <a:gd name="T46" fmla="*/ 966 w 2026"/>
                <a:gd name="T47" fmla="*/ 1100 h 1404"/>
                <a:gd name="T48" fmla="*/ 1008 w 2026"/>
                <a:gd name="T49" fmla="*/ 982 h 1404"/>
                <a:gd name="T50" fmla="*/ 1048 w 2026"/>
                <a:gd name="T51" fmla="*/ 840 h 1404"/>
                <a:gd name="T52" fmla="*/ 1088 w 2026"/>
                <a:gd name="T53" fmla="*/ 680 h 1404"/>
                <a:gd name="T54" fmla="*/ 1130 w 2026"/>
                <a:gd name="T55" fmla="*/ 510 h 1404"/>
                <a:gd name="T56" fmla="*/ 1170 w 2026"/>
                <a:gd name="T57" fmla="*/ 344 h 1404"/>
                <a:gd name="T58" fmla="*/ 1210 w 2026"/>
                <a:gd name="T59" fmla="*/ 198 h 1404"/>
                <a:gd name="T60" fmla="*/ 1252 w 2026"/>
                <a:gd name="T61" fmla="*/ 84 h 1404"/>
                <a:gd name="T62" fmla="*/ 1292 w 2026"/>
                <a:gd name="T63" fmla="*/ 16 h 1404"/>
                <a:gd name="T64" fmla="*/ 1334 w 2026"/>
                <a:gd name="T65" fmla="*/ 2 h 1404"/>
                <a:gd name="T66" fmla="*/ 1374 w 2026"/>
                <a:gd name="T67" fmla="*/ 44 h 1404"/>
                <a:gd name="T68" fmla="*/ 1414 w 2026"/>
                <a:gd name="T69" fmla="*/ 136 h 1404"/>
                <a:gd name="T70" fmla="*/ 1456 w 2026"/>
                <a:gd name="T71" fmla="*/ 268 h 1404"/>
                <a:gd name="T72" fmla="*/ 1496 w 2026"/>
                <a:gd name="T73" fmla="*/ 426 h 1404"/>
                <a:gd name="T74" fmla="*/ 1536 w 2026"/>
                <a:gd name="T75" fmla="*/ 596 h 1404"/>
                <a:gd name="T76" fmla="*/ 1578 w 2026"/>
                <a:gd name="T77" fmla="*/ 762 h 1404"/>
                <a:gd name="T78" fmla="*/ 1618 w 2026"/>
                <a:gd name="T79" fmla="*/ 914 h 1404"/>
                <a:gd name="T80" fmla="*/ 1660 w 2026"/>
                <a:gd name="T81" fmla="*/ 1044 h 1404"/>
                <a:gd name="T82" fmla="*/ 1700 w 2026"/>
                <a:gd name="T83" fmla="*/ 1152 h 1404"/>
                <a:gd name="T84" fmla="*/ 1740 w 2026"/>
                <a:gd name="T85" fmla="*/ 1232 h 1404"/>
                <a:gd name="T86" fmla="*/ 1782 w 2026"/>
                <a:gd name="T87" fmla="*/ 1294 h 1404"/>
                <a:gd name="T88" fmla="*/ 1822 w 2026"/>
                <a:gd name="T89" fmla="*/ 1334 h 1404"/>
                <a:gd name="T90" fmla="*/ 1862 w 2026"/>
                <a:gd name="T91" fmla="*/ 1362 h 1404"/>
                <a:gd name="T92" fmla="*/ 1904 w 2026"/>
                <a:gd name="T93" fmla="*/ 1380 h 1404"/>
                <a:gd name="T94" fmla="*/ 1944 w 2026"/>
                <a:gd name="T95" fmla="*/ 1392 h 1404"/>
                <a:gd name="T96" fmla="*/ 1984 w 2026"/>
                <a:gd name="T97" fmla="*/ 1398 h 1404"/>
                <a:gd name="T98" fmla="*/ 2026 w 2026"/>
                <a:gd name="T99" fmla="*/ 1402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906579" y="3047306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2 h 1404"/>
                <a:gd name="T16" fmla="*/ 346 w 2026"/>
                <a:gd name="T17" fmla="*/ 1398 h 1404"/>
                <a:gd name="T18" fmla="*/ 386 w 2026"/>
                <a:gd name="T19" fmla="*/ 1394 h 1404"/>
                <a:gd name="T20" fmla="*/ 426 w 2026"/>
                <a:gd name="T21" fmla="*/ 1384 h 1404"/>
                <a:gd name="T22" fmla="*/ 468 w 2026"/>
                <a:gd name="T23" fmla="*/ 1368 h 1404"/>
                <a:gd name="T24" fmla="*/ 508 w 2026"/>
                <a:gd name="T25" fmla="*/ 1344 h 1404"/>
                <a:gd name="T26" fmla="*/ 550 w 2026"/>
                <a:gd name="T27" fmla="*/ 1306 h 1404"/>
                <a:gd name="T28" fmla="*/ 590 w 2026"/>
                <a:gd name="T29" fmla="*/ 1250 h 1404"/>
                <a:gd name="T30" fmla="*/ 630 w 2026"/>
                <a:gd name="T31" fmla="*/ 1174 h 1404"/>
                <a:gd name="T32" fmla="*/ 672 w 2026"/>
                <a:gd name="T33" fmla="*/ 1074 h 1404"/>
                <a:gd name="T34" fmla="*/ 712 w 2026"/>
                <a:gd name="T35" fmla="*/ 948 h 1404"/>
                <a:gd name="T36" fmla="*/ 752 w 2026"/>
                <a:gd name="T37" fmla="*/ 802 h 1404"/>
                <a:gd name="T38" fmla="*/ 794 w 2026"/>
                <a:gd name="T39" fmla="*/ 638 h 1404"/>
                <a:gd name="T40" fmla="*/ 834 w 2026"/>
                <a:gd name="T41" fmla="*/ 468 h 1404"/>
                <a:gd name="T42" fmla="*/ 874 w 2026"/>
                <a:gd name="T43" fmla="*/ 306 h 1404"/>
                <a:gd name="T44" fmla="*/ 916 w 2026"/>
                <a:gd name="T45" fmla="*/ 166 h 1404"/>
                <a:gd name="T46" fmla="*/ 956 w 2026"/>
                <a:gd name="T47" fmla="*/ 62 h 1404"/>
                <a:gd name="T48" fmla="*/ 998 w 2026"/>
                <a:gd name="T49" fmla="*/ 8 h 1404"/>
                <a:gd name="T50" fmla="*/ 1038 w 2026"/>
                <a:gd name="T51" fmla="*/ 8 h 1404"/>
                <a:gd name="T52" fmla="*/ 1078 w 2026"/>
                <a:gd name="T53" fmla="*/ 62 h 1404"/>
                <a:gd name="T54" fmla="*/ 1120 w 2026"/>
                <a:gd name="T55" fmla="*/ 166 h 1404"/>
                <a:gd name="T56" fmla="*/ 1160 w 2026"/>
                <a:gd name="T57" fmla="*/ 306 h 1404"/>
                <a:gd name="T58" fmla="*/ 1200 w 2026"/>
                <a:gd name="T59" fmla="*/ 468 h 1404"/>
                <a:gd name="T60" fmla="*/ 1242 w 2026"/>
                <a:gd name="T61" fmla="*/ 638 h 1404"/>
                <a:gd name="T62" fmla="*/ 1282 w 2026"/>
                <a:gd name="T63" fmla="*/ 802 h 1404"/>
                <a:gd name="T64" fmla="*/ 1322 w 2026"/>
                <a:gd name="T65" fmla="*/ 948 h 1404"/>
                <a:gd name="T66" fmla="*/ 1364 w 2026"/>
                <a:gd name="T67" fmla="*/ 1074 h 1404"/>
                <a:gd name="T68" fmla="*/ 1404 w 2026"/>
                <a:gd name="T69" fmla="*/ 1174 h 1404"/>
                <a:gd name="T70" fmla="*/ 1446 w 2026"/>
                <a:gd name="T71" fmla="*/ 1250 h 1404"/>
                <a:gd name="T72" fmla="*/ 1486 w 2026"/>
                <a:gd name="T73" fmla="*/ 1306 h 1404"/>
                <a:gd name="T74" fmla="*/ 1526 w 2026"/>
                <a:gd name="T75" fmla="*/ 1344 h 1404"/>
                <a:gd name="T76" fmla="*/ 1568 w 2026"/>
                <a:gd name="T77" fmla="*/ 1368 h 1404"/>
                <a:gd name="T78" fmla="*/ 1608 w 2026"/>
                <a:gd name="T79" fmla="*/ 1384 h 1404"/>
                <a:gd name="T80" fmla="*/ 1648 w 2026"/>
                <a:gd name="T81" fmla="*/ 1394 h 1404"/>
                <a:gd name="T82" fmla="*/ 1690 w 2026"/>
                <a:gd name="T83" fmla="*/ 1398 h 1404"/>
                <a:gd name="T84" fmla="*/ 1730 w 2026"/>
                <a:gd name="T85" fmla="*/ 1402 h 1404"/>
                <a:gd name="T86" fmla="*/ 1772 w 2026"/>
                <a:gd name="T87" fmla="*/ 1404 h 1404"/>
                <a:gd name="T88" fmla="*/ 1812 w 2026"/>
                <a:gd name="T89" fmla="*/ 1404 h 1404"/>
                <a:gd name="T90" fmla="*/ 1852 w 2026"/>
                <a:gd name="T91" fmla="*/ 1404 h 1404"/>
                <a:gd name="T92" fmla="*/ 1894 w 2026"/>
                <a:gd name="T93" fmla="*/ 1404 h 1404"/>
                <a:gd name="T94" fmla="*/ 1934 w 2026"/>
                <a:gd name="T95" fmla="*/ 1404 h 1404"/>
                <a:gd name="T96" fmla="*/ 1974 w 2026"/>
                <a:gd name="T97" fmla="*/ 1404 h 1404"/>
                <a:gd name="T98" fmla="*/ 2016 w 2026"/>
                <a:gd name="T99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2"/>
                  </a:lnTo>
                  <a:lnTo>
                    <a:pt x="294" y="1402"/>
                  </a:lnTo>
                  <a:lnTo>
                    <a:pt x="304" y="1402"/>
                  </a:lnTo>
                  <a:lnTo>
                    <a:pt x="314" y="1402"/>
                  </a:lnTo>
                  <a:lnTo>
                    <a:pt x="326" y="1400"/>
                  </a:lnTo>
                  <a:lnTo>
                    <a:pt x="336" y="1400"/>
                  </a:lnTo>
                  <a:lnTo>
                    <a:pt x="346" y="1398"/>
                  </a:lnTo>
                  <a:lnTo>
                    <a:pt x="356" y="1398"/>
                  </a:lnTo>
                  <a:lnTo>
                    <a:pt x="366" y="1396"/>
                  </a:lnTo>
                  <a:lnTo>
                    <a:pt x="376" y="1396"/>
                  </a:lnTo>
                  <a:lnTo>
                    <a:pt x="386" y="1394"/>
                  </a:lnTo>
                  <a:lnTo>
                    <a:pt x="396" y="1392"/>
                  </a:lnTo>
                  <a:lnTo>
                    <a:pt x="406" y="1390"/>
                  </a:lnTo>
                  <a:lnTo>
                    <a:pt x="416" y="1386"/>
                  </a:lnTo>
                  <a:lnTo>
                    <a:pt x="426" y="1384"/>
                  </a:lnTo>
                  <a:lnTo>
                    <a:pt x="438" y="1380"/>
                  </a:lnTo>
                  <a:lnTo>
                    <a:pt x="448" y="1376"/>
                  </a:lnTo>
                  <a:lnTo>
                    <a:pt x="458" y="1372"/>
                  </a:lnTo>
                  <a:lnTo>
                    <a:pt x="468" y="1368"/>
                  </a:lnTo>
                  <a:lnTo>
                    <a:pt x="478" y="1362"/>
                  </a:lnTo>
                  <a:lnTo>
                    <a:pt x="488" y="1356"/>
                  </a:lnTo>
                  <a:lnTo>
                    <a:pt x="498" y="1350"/>
                  </a:lnTo>
                  <a:lnTo>
                    <a:pt x="508" y="1344"/>
                  </a:lnTo>
                  <a:lnTo>
                    <a:pt x="518" y="1334"/>
                  </a:lnTo>
                  <a:lnTo>
                    <a:pt x="528" y="1326"/>
                  </a:lnTo>
                  <a:lnTo>
                    <a:pt x="538" y="1316"/>
                  </a:lnTo>
                  <a:lnTo>
                    <a:pt x="550" y="1306"/>
                  </a:lnTo>
                  <a:lnTo>
                    <a:pt x="560" y="1294"/>
                  </a:lnTo>
                  <a:lnTo>
                    <a:pt x="570" y="1280"/>
                  </a:lnTo>
                  <a:lnTo>
                    <a:pt x="580" y="1266"/>
                  </a:lnTo>
                  <a:lnTo>
                    <a:pt x="590" y="1250"/>
                  </a:lnTo>
                  <a:lnTo>
                    <a:pt x="600" y="1232"/>
                  </a:lnTo>
                  <a:lnTo>
                    <a:pt x="610" y="1214"/>
                  </a:lnTo>
                  <a:lnTo>
                    <a:pt x="620" y="1196"/>
                  </a:lnTo>
                  <a:lnTo>
                    <a:pt x="630" y="1174"/>
                  </a:lnTo>
                  <a:lnTo>
                    <a:pt x="640" y="1152"/>
                  </a:lnTo>
                  <a:lnTo>
                    <a:pt x="652" y="1126"/>
                  </a:lnTo>
                  <a:lnTo>
                    <a:pt x="662" y="1102"/>
                  </a:lnTo>
                  <a:lnTo>
                    <a:pt x="672" y="1074"/>
                  </a:lnTo>
                  <a:lnTo>
                    <a:pt x="682" y="1044"/>
                  </a:lnTo>
                  <a:lnTo>
                    <a:pt x="692" y="1014"/>
                  </a:lnTo>
                  <a:lnTo>
                    <a:pt x="702" y="982"/>
                  </a:lnTo>
                  <a:lnTo>
                    <a:pt x="712" y="948"/>
                  </a:lnTo>
                  <a:lnTo>
                    <a:pt x="722" y="914"/>
                  </a:lnTo>
                  <a:lnTo>
                    <a:pt x="732" y="878"/>
                  </a:lnTo>
                  <a:lnTo>
                    <a:pt x="742" y="840"/>
                  </a:lnTo>
                  <a:lnTo>
                    <a:pt x="752" y="802"/>
                  </a:lnTo>
                  <a:lnTo>
                    <a:pt x="764" y="762"/>
                  </a:lnTo>
                  <a:lnTo>
                    <a:pt x="774" y="722"/>
                  </a:lnTo>
                  <a:lnTo>
                    <a:pt x="784" y="680"/>
                  </a:lnTo>
                  <a:lnTo>
                    <a:pt x="794" y="638"/>
                  </a:lnTo>
                  <a:lnTo>
                    <a:pt x="804" y="596"/>
                  </a:lnTo>
                  <a:lnTo>
                    <a:pt x="814" y="552"/>
                  </a:lnTo>
                  <a:lnTo>
                    <a:pt x="824" y="510"/>
                  </a:lnTo>
                  <a:lnTo>
                    <a:pt x="834" y="468"/>
                  </a:lnTo>
                  <a:lnTo>
                    <a:pt x="844" y="426"/>
                  </a:lnTo>
                  <a:lnTo>
                    <a:pt x="854" y="384"/>
                  </a:lnTo>
                  <a:lnTo>
                    <a:pt x="864" y="344"/>
                  </a:lnTo>
                  <a:lnTo>
                    <a:pt x="874" y="306"/>
                  </a:lnTo>
                  <a:lnTo>
                    <a:pt x="886" y="268"/>
                  </a:lnTo>
                  <a:lnTo>
                    <a:pt x="896" y="232"/>
                  </a:lnTo>
                  <a:lnTo>
                    <a:pt x="906" y="198"/>
                  </a:lnTo>
                  <a:lnTo>
                    <a:pt x="916" y="166"/>
                  </a:lnTo>
                  <a:lnTo>
                    <a:pt x="926" y="136"/>
                  </a:lnTo>
                  <a:lnTo>
                    <a:pt x="936" y="108"/>
                  </a:lnTo>
                  <a:lnTo>
                    <a:pt x="946" y="84"/>
                  </a:lnTo>
                  <a:lnTo>
                    <a:pt x="956" y="62"/>
                  </a:lnTo>
                  <a:lnTo>
                    <a:pt x="966" y="44"/>
                  </a:lnTo>
                  <a:lnTo>
                    <a:pt x="976" y="28"/>
                  </a:lnTo>
                  <a:lnTo>
                    <a:pt x="986" y="16"/>
                  </a:lnTo>
                  <a:lnTo>
                    <a:pt x="998" y="8"/>
                  </a:lnTo>
                  <a:lnTo>
                    <a:pt x="1008" y="2"/>
                  </a:lnTo>
                  <a:lnTo>
                    <a:pt x="1018" y="0"/>
                  </a:lnTo>
                  <a:lnTo>
                    <a:pt x="1028" y="2"/>
                  </a:lnTo>
                  <a:lnTo>
                    <a:pt x="1038" y="8"/>
                  </a:lnTo>
                  <a:lnTo>
                    <a:pt x="1048" y="16"/>
                  </a:lnTo>
                  <a:lnTo>
                    <a:pt x="1058" y="28"/>
                  </a:lnTo>
                  <a:lnTo>
                    <a:pt x="1068" y="44"/>
                  </a:lnTo>
                  <a:lnTo>
                    <a:pt x="1078" y="62"/>
                  </a:lnTo>
                  <a:lnTo>
                    <a:pt x="1088" y="84"/>
                  </a:lnTo>
                  <a:lnTo>
                    <a:pt x="1098" y="108"/>
                  </a:lnTo>
                  <a:lnTo>
                    <a:pt x="1110" y="136"/>
                  </a:lnTo>
                  <a:lnTo>
                    <a:pt x="1120" y="166"/>
                  </a:lnTo>
                  <a:lnTo>
                    <a:pt x="1130" y="198"/>
                  </a:lnTo>
                  <a:lnTo>
                    <a:pt x="1140" y="232"/>
                  </a:lnTo>
                  <a:lnTo>
                    <a:pt x="1150" y="268"/>
                  </a:lnTo>
                  <a:lnTo>
                    <a:pt x="1160" y="306"/>
                  </a:lnTo>
                  <a:lnTo>
                    <a:pt x="1170" y="344"/>
                  </a:lnTo>
                  <a:lnTo>
                    <a:pt x="1180" y="384"/>
                  </a:lnTo>
                  <a:lnTo>
                    <a:pt x="1190" y="426"/>
                  </a:lnTo>
                  <a:lnTo>
                    <a:pt x="1200" y="468"/>
                  </a:lnTo>
                  <a:lnTo>
                    <a:pt x="1210" y="510"/>
                  </a:lnTo>
                  <a:lnTo>
                    <a:pt x="1222" y="552"/>
                  </a:lnTo>
                  <a:lnTo>
                    <a:pt x="1232" y="596"/>
                  </a:lnTo>
                  <a:lnTo>
                    <a:pt x="1242" y="638"/>
                  </a:lnTo>
                  <a:lnTo>
                    <a:pt x="1252" y="680"/>
                  </a:lnTo>
                  <a:lnTo>
                    <a:pt x="1262" y="722"/>
                  </a:lnTo>
                  <a:lnTo>
                    <a:pt x="1272" y="762"/>
                  </a:lnTo>
                  <a:lnTo>
                    <a:pt x="1282" y="802"/>
                  </a:lnTo>
                  <a:lnTo>
                    <a:pt x="1292" y="840"/>
                  </a:lnTo>
                  <a:lnTo>
                    <a:pt x="1302" y="878"/>
                  </a:lnTo>
                  <a:lnTo>
                    <a:pt x="1312" y="914"/>
                  </a:lnTo>
                  <a:lnTo>
                    <a:pt x="1322" y="948"/>
                  </a:lnTo>
                  <a:lnTo>
                    <a:pt x="1334" y="982"/>
                  </a:lnTo>
                  <a:lnTo>
                    <a:pt x="1344" y="1014"/>
                  </a:lnTo>
                  <a:lnTo>
                    <a:pt x="1354" y="1044"/>
                  </a:lnTo>
                  <a:lnTo>
                    <a:pt x="1364" y="1074"/>
                  </a:lnTo>
                  <a:lnTo>
                    <a:pt x="1374" y="1102"/>
                  </a:lnTo>
                  <a:lnTo>
                    <a:pt x="1384" y="1126"/>
                  </a:lnTo>
                  <a:lnTo>
                    <a:pt x="1394" y="1152"/>
                  </a:lnTo>
                  <a:lnTo>
                    <a:pt x="1404" y="1174"/>
                  </a:lnTo>
                  <a:lnTo>
                    <a:pt x="1414" y="1196"/>
                  </a:lnTo>
                  <a:lnTo>
                    <a:pt x="1424" y="1214"/>
                  </a:lnTo>
                  <a:lnTo>
                    <a:pt x="1434" y="1232"/>
                  </a:lnTo>
                  <a:lnTo>
                    <a:pt x="1446" y="1250"/>
                  </a:lnTo>
                  <a:lnTo>
                    <a:pt x="1456" y="1266"/>
                  </a:lnTo>
                  <a:lnTo>
                    <a:pt x="1466" y="1280"/>
                  </a:lnTo>
                  <a:lnTo>
                    <a:pt x="1476" y="1294"/>
                  </a:lnTo>
                  <a:lnTo>
                    <a:pt x="1486" y="1306"/>
                  </a:lnTo>
                  <a:lnTo>
                    <a:pt x="1496" y="1316"/>
                  </a:lnTo>
                  <a:lnTo>
                    <a:pt x="1506" y="1326"/>
                  </a:lnTo>
                  <a:lnTo>
                    <a:pt x="1516" y="1334"/>
                  </a:lnTo>
                  <a:lnTo>
                    <a:pt x="1526" y="1344"/>
                  </a:lnTo>
                  <a:lnTo>
                    <a:pt x="1536" y="1350"/>
                  </a:lnTo>
                  <a:lnTo>
                    <a:pt x="1546" y="1356"/>
                  </a:lnTo>
                  <a:lnTo>
                    <a:pt x="1558" y="1362"/>
                  </a:lnTo>
                  <a:lnTo>
                    <a:pt x="1568" y="1368"/>
                  </a:lnTo>
                  <a:lnTo>
                    <a:pt x="1578" y="1372"/>
                  </a:lnTo>
                  <a:lnTo>
                    <a:pt x="1588" y="1376"/>
                  </a:lnTo>
                  <a:lnTo>
                    <a:pt x="1598" y="1380"/>
                  </a:lnTo>
                  <a:lnTo>
                    <a:pt x="1608" y="1384"/>
                  </a:lnTo>
                  <a:lnTo>
                    <a:pt x="1618" y="1386"/>
                  </a:lnTo>
                  <a:lnTo>
                    <a:pt x="1628" y="1390"/>
                  </a:lnTo>
                  <a:lnTo>
                    <a:pt x="1638" y="1392"/>
                  </a:lnTo>
                  <a:lnTo>
                    <a:pt x="1648" y="1394"/>
                  </a:lnTo>
                  <a:lnTo>
                    <a:pt x="1660" y="1396"/>
                  </a:lnTo>
                  <a:lnTo>
                    <a:pt x="1670" y="1396"/>
                  </a:lnTo>
                  <a:lnTo>
                    <a:pt x="1680" y="1398"/>
                  </a:lnTo>
                  <a:lnTo>
                    <a:pt x="1690" y="1398"/>
                  </a:lnTo>
                  <a:lnTo>
                    <a:pt x="1700" y="1400"/>
                  </a:lnTo>
                  <a:lnTo>
                    <a:pt x="1710" y="1400"/>
                  </a:lnTo>
                  <a:lnTo>
                    <a:pt x="1720" y="1402"/>
                  </a:lnTo>
                  <a:lnTo>
                    <a:pt x="1730" y="1402"/>
                  </a:lnTo>
                  <a:lnTo>
                    <a:pt x="1740" y="1402"/>
                  </a:lnTo>
                  <a:lnTo>
                    <a:pt x="1750" y="1402"/>
                  </a:lnTo>
                  <a:lnTo>
                    <a:pt x="1760" y="1404"/>
                  </a:lnTo>
                  <a:lnTo>
                    <a:pt x="1772" y="1404"/>
                  </a:lnTo>
                  <a:lnTo>
                    <a:pt x="1782" y="1404"/>
                  </a:lnTo>
                  <a:lnTo>
                    <a:pt x="1792" y="1404"/>
                  </a:lnTo>
                  <a:lnTo>
                    <a:pt x="1802" y="1404"/>
                  </a:lnTo>
                  <a:lnTo>
                    <a:pt x="1812" y="1404"/>
                  </a:lnTo>
                  <a:lnTo>
                    <a:pt x="1822" y="1404"/>
                  </a:lnTo>
                  <a:lnTo>
                    <a:pt x="1832" y="1404"/>
                  </a:lnTo>
                  <a:lnTo>
                    <a:pt x="1842" y="1404"/>
                  </a:lnTo>
                  <a:lnTo>
                    <a:pt x="1852" y="1404"/>
                  </a:lnTo>
                  <a:lnTo>
                    <a:pt x="1862" y="1404"/>
                  </a:lnTo>
                  <a:lnTo>
                    <a:pt x="1872" y="1404"/>
                  </a:lnTo>
                  <a:lnTo>
                    <a:pt x="1884" y="1404"/>
                  </a:lnTo>
                  <a:lnTo>
                    <a:pt x="1894" y="1404"/>
                  </a:lnTo>
                  <a:lnTo>
                    <a:pt x="1904" y="1404"/>
                  </a:lnTo>
                  <a:lnTo>
                    <a:pt x="1914" y="1404"/>
                  </a:lnTo>
                  <a:lnTo>
                    <a:pt x="1924" y="1404"/>
                  </a:lnTo>
                  <a:lnTo>
                    <a:pt x="1934" y="1404"/>
                  </a:lnTo>
                  <a:lnTo>
                    <a:pt x="1944" y="1404"/>
                  </a:lnTo>
                  <a:lnTo>
                    <a:pt x="1954" y="1404"/>
                  </a:lnTo>
                  <a:lnTo>
                    <a:pt x="1964" y="1404"/>
                  </a:lnTo>
                  <a:lnTo>
                    <a:pt x="1974" y="1404"/>
                  </a:lnTo>
                  <a:lnTo>
                    <a:pt x="1984" y="1404"/>
                  </a:lnTo>
                  <a:lnTo>
                    <a:pt x="1994" y="1404"/>
                  </a:lnTo>
                  <a:lnTo>
                    <a:pt x="2006" y="1404"/>
                  </a:lnTo>
                  <a:lnTo>
                    <a:pt x="2016" y="1404"/>
                  </a:lnTo>
                  <a:lnTo>
                    <a:pt x="2026" y="1404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906579" y="3047306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4 h 1404"/>
                <a:gd name="T16" fmla="*/ 346 w 2026"/>
                <a:gd name="T17" fmla="*/ 1404 h 1404"/>
                <a:gd name="T18" fmla="*/ 386 w 2026"/>
                <a:gd name="T19" fmla="*/ 1404 h 1404"/>
                <a:gd name="T20" fmla="*/ 426 w 2026"/>
                <a:gd name="T21" fmla="*/ 1404 h 1404"/>
                <a:gd name="T22" fmla="*/ 468 w 2026"/>
                <a:gd name="T23" fmla="*/ 1404 h 1404"/>
                <a:gd name="T24" fmla="*/ 508 w 2026"/>
                <a:gd name="T25" fmla="*/ 1404 h 1404"/>
                <a:gd name="T26" fmla="*/ 550 w 2026"/>
                <a:gd name="T27" fmla="*/ 1404 h 1404"/>
                <a:gd name="T28" fmla="*/ 590 w 2026"/>
                <a:gd name="T29" fmla="*/ 1402 h 1404"/>
                <a:gd name="T30" fmla="*/ 630 w 2026"/>
                <a:gd name="T31" fmla="*/ 1400 h 1404"/>
                <a:gd name="T32" fmla="*/ 672 w 2026"/>
                <a:gd name="T33" fmla="*/ 1396 h 1404"/>
                <a:gd name="T34" fmla="*/ 712 w 2026"/>
                <a:gd name="T35" fmla="*/ 1390 h 1404"/>
                <a:gd name="T36" fmla="*/ 752 w 2026"/>
                <a:gd name="T37" fmla="*/ 1376 h 1404"/>
                <a:gd name="T38" fmla="*/ 794 w 2026"/>
                <a:gd name="T39" fmla="*/ 1356 h 1404"/>
                <a:gd name="T40" fmla="*/ 834 w 2026"/>
                <a:gd name="T41" fmla="*/ 1326 h 1404"/>
                <a:gd name="T42" fmla="*/ 874 w 2026"/>
                <a:gd name="T43" fmla="*/ 1280 h 1404"/>
                <a:gd name="T44" fmla="*/ 916 w 2026"/>
                <a:gd name="T45" fmla="*/ 1214 h 1404"/>
                <a:gd name="T46" fmla="*/ 956 w 2026"/>
                <a:gd name="T47" fmla="*/ 1126 h 1404"/>
                <a:gd name="T48" fmla="*/ 998 w 2026"/>
                <a:gd name="T49" fmla="*/ 1014 h 1404"/>
                <a:gd name="T50" fmla="*/ 1038 w 2026"/>
                <a:gd name="T51" fmla="*/ 878 h 1404"/>
                <a:gd name="T52" fmla="*/ 1078 w 2026"/>
                <a:gd name="T53" fmla="*/ 720 h 1404"/>
                <a:gd name="T54" fmla="*/ 1120 w 2026"/>
                <a:gd name="T55" fmla="*/ 552 h 1404"/>
                <a:gd name="T56" fmla="*/ 1160 w 2026"/>
                <a:gd name="T57" fmla="*/ 384 h 1404"/>
                <a:gd name="T58" fmla="*/ 1200 w 2026"/>
                <a:gd name="T59" fmla="*/ 232 h 1404"/>
                <a:gd name="T60" fmla="*/ 1242 w 2026"/>
                <a:gd name="T61" fmla="*/ 108 h 1404"/>
                <a:gd name="T62" fmla="*/ 1282 w 2026"/>
                <a:gd name="T63" fmla="*/ 28 h 1404"/>
                <a:gd name="T64" fmla="*/ 1322 w 2026"/>
                <a:gd name="T65" fmla="*/ 0 h 1404"/>
                <a:gd name="T66" fmla="*/ 1364 w 2026"/>
                <a:gd name="T67" fmla="*/ 28 h 1404"/>
                <a:gd name="T68" fmla="*/ 1404 w 2026"/>
                <a:gd name="T69" fmla="*/ 108 h 1404"/>
                <a:gd name="T70" fmla="*/ 1446 w 2026"/>
                <a:gd name="T71" fmla="*/ 232 h 1404"/>
                <a:gd name="T72" fmla="*/ 1486 w 2026"/>
                <a:gd name="T73" fmla="*/ 384 h 1404"/>
                <a:gd name="T74" fmla="*/ 1526 w 2026"/>
                <a:gd name="T75" fmla="*/ 552 h 1404"/>
                <a:gd name="T76" fmla="*/ 1568 w 2026"/>
                <a:gd name="T77" fmla="*/ 720 h 1404"/>
                <a:gd name="T78" fmla="*/ 1608 w 2026"/>
                <a:gd name="T79" fmla="*/ 878 h 1404"/>
                <a:gd name="T80" fmla="*/ 1648 w 2026"/>
                <a:gd name="T81" fmla="*/ 1014 h 1404"/>
                <a:gd name="T82" fmla="*/ 1690 w 2026"/>
                <a:gd name="T83" fmla="*/ 1126 h 1404"/>
                <a:gd name="T84" fmla="*/ 1730 w 2026"/>
                <a:gd name="T85" fmla="*/ 1214 h 1404"/>
                <a:gd name="T86" fmla="*/ 1772 w 2026"/>
                <a:gd name="T87" fmla="*/ 1280 h 1404"/>
                <a:gd name="T88" fmla="*/ 1812 w 2026"/>
                <a:gd name="T89" fmla="*/ 1326 h 1404"/>
                <a:gd name="T90" fmla="*/ 1852 w 2026"/>
                <a:gd name="T91" fmla="*/ 1356 h 1404"/>
                <a:gd name="T92" fmla="*/ 1894 w 2026"/>
                <a:gd name="T93" fmla="*/ 1376 h 1404"/>
                <a:gd name="T94" fmla="*/ 1934 w 2026"/>
                <a:gd name="T95" fmla="*/ 1390 h 1404"/>
                <a:gd name="T96" fmla="*/ 1974 w 2026"/>
                <a:gd name="T97" fmla="*/ 1396 h 1404"/>
                <a:gd name="T98" fmla="*/ 2016 w 2026"/>
                <a:gd name="T99" fmla="*/ 140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33CC33">
                <a:alpha val="80000"/>
              </a:srgbClr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8" name="Line 137"/>
            <p:cNvSpPr>
              <a:spLocks noChangeShapeType="1"/>
            </p:cNvSpPr>
            <p:nvPr/>
          </p:nvSpPr>
          <p:spPr bwMode="auto">
            <a:xfrm>
              <a:off x="1898461" y="4722333"/>
              <a:ext cx="26430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906579" y="4820527"/>
              <a:ext cx="2349671" cy="1679812"/>
            </a:xfrm>
            <a:custGeom>
              <a:avLst/>
              <a:gdLst>
                <a:gd name="T0" fmla="*/ 30 w 2026"/>
                <a:gd name="T1" fmla="*/ 1404 h 1404"/>
                <a:gd name="T2" fmla="*/ 70 w 2026"/>
                <a:gd name="T3" fmla="*/ 1404 h 1404"/>
                <a:gd name="T4" fmla="*/ 112 w 2026"/>
                <a:gd name="T5" fmla="*/ 1404 h 1404"/>
                <a:gd name="T6" fmla="*/ 152 w 2026"/>
                <a:gd name="T7" fmla="*/ 1404 h 1404"/>
                <a:gd name="T8" fmla="*/ 192 w 2026"/>
                <a:gd name="T9" fmla="*/ 1404 h 1404"/>
                <a:gd name="T10" fmla="*/ 234 w 2026"/>
                <a:gd name="T11" fmla="*/ 1404 h 1404"/>
                <a:gd name="T12" fmla="*/ 274 w 2026"/>
                <a:gd name="T13" fmla="*/ 1404 h 1404"/>
                <a:gd name="T14" fmla="*/ 314 w 2026"/>
                <a:gd name="T15" fmla="*/ 1404 h 1404"/>
                <a:gd name="T16" fmla="*/ 356 w 2026"/>
                <a:gd name="T17" fmla="*/ 1404 h 1404"/>
                <a:gd name="T18" fmla="*/ 396 w 2026"/>
                <a:gd name="T19" fmla="*/ 1404 h 1404"/>
                <a:gd name="T20" fmla="*/ 438 w 2026"/>
                <a:gd name="T21" fmla="*/ 1404 h 1404"/>
                <a:gd name="T22" fmla="*/ 478 w 2026"/>
                <a:gd name="T23" fmla="*/ 1404 h 1404"/>
                <a:gd name="T24" fmla="*/ 518 w 2026"/>
                <a:gd name="T25" fmla="*/ 1404 h 1404"/>
                <a:gd name="T26" fmla="*/ 560 w 2026"/>
                <a:gd name="T27" fmla="*/ 1404 h 1404"/>
                <a:gd name="T28" fmla="*/ 600 w 2026"/>
                <a:gd name="T29" fmla="*/ 1402 h 1404"/>
                <a:gd name="T30" fmla="*/ 640 w 2026"/>
                <a:gd name="T31" fmla="*/ 1400 h 1404"/>
                <a:gd name="T32" fmla="*/ 682 w 2026"/>
                <a:gd name="T33" fmla="*/ 1396 h 1404"/>
                <a:gd name="T34" fmla="*/ 722 w 2026"/>
                <a:gd name="T35" fmla="*/ 1386 h 1404"/>
                <a:gd name="T36" fmla="*/ 764 w 2026"/>
                <a:gd name="T37" fmla="*/ 1372 h 1404"/>
                <a:gd name="T38" fmla="*/ 804 w 2026"/>
                <a:gd name="T39" fmla="*/ 1350 h 1404"/>
                <a:gd name="T40" fmla="*/ 844 w 2026"/>
                <a:gd name="T41" fmla="*/ 1316 h 1404"/>
                <a:gd name="T42" fmla="*/ 886 w 2026"/>
                <a:gd name="T43" fmla="*/ 1266 h 1404"/>
                <a:gd name="T44" fmla="*/ 926 w 2026"/>
                <a:gd name="T45" fmla="*/ 1196 h 1404"/>
                <a:gd name="T46" fmla="*/ 966 w 2026"/>
                <a:gd name="T47" fmla="*/ 1100 h 1404"/>
                <a:gd name="T48" fmla="*/ 1008 w 2026"/>
                <a:gd name="T49" fmla="*/ 982 h 1404"/>
                <a:gd name="T50" fmla="*/ 1048 w 2026"/>
                <a:gd name="T51" fmla="*/ 840 h 1404"/>
                <a:gd name="T52" fmla="*/ 1088 w 2026"/>
                <a:gd name="T53" fmla="*/ 680 h 1404"/>
                <a:gd name="T54" fmla="*/ 1130 w 2026"/>
                <a:gd name="T55" fmla="*/ 510 h 1404"/>
                <a:gd name="T56" fmla="*/ 1170 w 2026"/>
                <a:gd name="T57" fmla="*/ 344 h 1404"/>
                <a:gd name="T58" fmla="*/ 1210 w 2026"/>
                <a:gd name="T59" fmla="*/ 198 h 1404"/>
                <a:gd name="T60" fmla="*/ 1252 w 2026"/>
                <a:gd name="T61" fmla="*/ 84 h 1404"/>
                <a:gd name="T62" fmla="*/ 1292 w 2026"/>
                <a:gd name="T63" fmla="*/ 16 h 1404"/>
                <a:gd name="T64" fmla="*/ 1334 w 2026"/>
                <a:gd name="T65" fmla="*/ 2 h 1404"/>
                <a:gd name="T66" fmla="*/ 1374 w 2026"/>
                <a:gd name="T67" fmla="*/ 44 h 1404"/>
                <a:gd name="T68" fmla="*/ 1414 w 2026"/>
                <a:gd name="T69" fmla="*/ 136 h 1404"/>
                <a:gd name="T70" fmla="*/ 1456 w 2026"/>
                <a:gd name="T71" fmla="*/ 268 h 1404"/>
                <a:gd name="T72" fmla="*/ 1496 w 2026"/>
                <a:gd name="T73" fmla="*/ 426 h 1404"/>
                <a:gd name="T74" fmla="*/ 1536 w 2026"/>
                <a:gd name="T75" fmla="*/ 596 h 1404"/>
                <a:gd name="T76" fmla="*/ 1578 w 2026"/>
                <a:gd name="T77" fmla="*/ 762 h 1404"/>
                <a:gd name="T78" fmla="*/ 1618 w 2026"/>
                <a:gd name="T79" fmla="*/ 914 h 1404"/>
                <a:gd name="T80" fmla="*/ 1660 w 2026"/>
                <a:gd name="T81" fmla="*/ 1044 h 1404"/>
                <a:gd name="T82" fmla="*/ 1700 w 2026"/>
                <a:gd name="T83" fmla="*/ 1152 h 1404"/>
                <a:gd name="T84" fmla="*/ 1740 w 2026"/>
                <a:gd name="T85" fmla="*/ 1232 h 1404"/>
                <a:gd name="T86" fmla="*/ 1782 w 2026"/>
                <a:gd name="T87" fmla="*/ 1294 h 1404"/>
                <a:gd name="T88" fmla="*/ 1822 w 2026"/>
                <a:gd name="T89" fmla="*/ 1334 h 1404"/>
                <a:gd name="T90" fmla="*/ 1862 w 2026"/>
                <a:gd name="T91" fmla="*/ 1362 h 1404"/>
                <a:gd name="T92" fmla="*/ 1904 w 2026"/>
                <a:gd name="T93" fmla="*/ 1380 h 1404"/>
                <a:gd name="T94" fmla="*/ 1944 w 2026"/>
                <a:gd name="T95" fmla="*/ 1392 h 1404"/>
                <a:gd name="T96" fmla="*/ 1984 w 2026"/>
                <a:gd name="T97" fmla="*/ 1398 h 1404"/>
                <a:gd name="T98" fmla="*/ 2026 w 2026"/>
                <a:gd name="T99" fmla="*/ 1402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215910" y="4820527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2 h 1404"/>
                <a:gd name="T16" fmla="*/ 346 w 2026"/>
                <a:gd name="T17" fmla="*/ 1398 h 1404"/>
                <a:gd name="T18" fmla="*/ 386 w 2026"/>
                <a:gd name="T19" fmla="*/ 1394 h 1404"/>
                <a:gd name="T20" fmla="*/ 426 w 2026"/>
                <a:gd name="T21" fmla="*/ 1384 h 1404"/>
                <a:gd name="T22" fmla="*/ 468 w 2026"/>
                <a:gd name="T23" fmla="*/ 1368 h 1404"/>
                <a:gd name="T24" fmla="*/ 508 w 2026"/>
                <a:gd name="T25" fmla="*/ 1344 h 1404"/>
                <a:gd name="T26" fmla="*/ 550 w 2026"/>
                <a:gd name="T27" fmla="*/ 1306 h 1404"/>
                <a:gd name="T28" fmla="*/ 590 w 2026"/>
                <a:gd name="T29" fmla="*/ 1250 h 1404"/>
                <a:gd name="T30" fmla="*/ 630 w 2026"/>
                <a:gd name="T31" fmla="*/ 1174 h 1404"/>
                <a:gd name="T32" fmla="*/ 672 w 2026"/>
                <a:gd name="T33" fmla="*/ 1074 h 1404"/>
                <a:gd name="T34" fmla="*/ 712 w 2026"/>
                <a:gd name="T35" fmla="*/ 948 h 1404"/>
                <a:gd name="T36" fmla="*/ 752 w 2026"/>
                <a:gd name="T37" fmla="*/ 802 h 1404"/>
                <a:gd name="T38" fmla="*/ 794 w 2026"/>
                <a:gd name="T39" fmla="*/ 638 h 1404"/>
                <a:gd name="T40" fmla="*/ 834 w 2026"/>
                <a:gd name="T41" fmla="*/ 468 h 1404"/>
                <a:gd name="T42" fmla="*/ 874 w 2026"/>
                <a:gd name="T43" fmla="*/ 306 h 1404"/>
                <a:gd name="T44" fmla="*/ 916 w 2026"/>
                <a:gd name="T45" fmla="*/ 166 h 1404"/>
                <a:gd name="T46" fmla="*/ 956 w 2026"/>
                <a:gd name="T47" fmla="*/ 62 h 1404"/>
                <a:gd name="T48" fmla="*/ 998 w 2026"/>
                <a:gd name="T49" fmla="*/ 8 h 1404"/>
                <a:gd name="T50" fmla="*/ 1038 w 2026"/>
                <a:gd name="T51" fmla="*/ 8 h 1404"/>
                <a:gd name="T52" fmla="*/ 1078 w 2026"/>
                <a:gd name="T53" fmla="*/ 62 h 1404"/>
                <a:gd name="T54" fmla="*/ 1120 w 2026"/>
                <a:gd name="T55" fmla="*/ 166 h 1404"/>
                <a:gd name="T56" fmla="*/ 1160 w 2026"/>
                <a:gd name="T57" fmla="*/ 306 h 1404"/>
                <a:gd name="T58" fmla="*/ 1200 w 2026"/>
                <a:gd name="T59" fmla="*/ 468 h 1404"/>
                <a:gd name="T60" fmla="*/ 1242 w 2026"/>
                <a:gd name="T61" fmla="*/ 638 h 1404"/>
                <a:gd name="T62" fmla="*/ 1282 w 2026"/>
                <a:gd name="T63" fmla="*/ 802 h 1404"/>
                <a:gd name="T64" fmla="*/ 1322 w 2026"/>
                <a:gd name="T65" fmla="*/ 948 h 1404"/>
                <a:gd name="T66" fmla="*/ 1364 w 2026"/>
                <a:gd name="T67" fmla="*/ 1074 h 1404"/>
                <a:gd name="T68" fmla="*/ 1404 w 2026"/>
                <a:gd name="T69" fmla="*/ 1174 h 1404"/>
                <a:gd name="T70" fmla="*/ 1446 w 2026"/>
                <a:gd name="T71" fmla="*/ 1250 h 1404"/>
                <a:gd name="T72" fmla="*/ 1486 w 2026"/>
                <a:gd name="T73" fmla="*/ 1306 h 1404"/>
                <a:gd name="T74" fmla="*/ 1526 w 2026"/>
                <a:gd name="T75" fmla="*/ 1344 h 1404"/>
                <a:gd name="T76" fmla="*/ 1568 w 2026"/>
                <a:gd name="T77" fmla="*/ 1368 h 1404"/>
                <a:gd name="T78" fmla="*/ 1608 w 2026"/>
                <a:gd name="T79" fmla="*/ 1384 h 1404"/>
                <a:gd name="T80" fmla="*/ 1648 w 2026"/>
                <a:gd name="T81" fmla="*/ 1394 h 1404"/>
                <a:gd name="T82" fmla="*/ 1690 w 2026"/>
                <a:gd name="T83" fmla="*/ 1398 h 1404"/>
                <a:gd name="T84" fmla="*/ 1730 w 2026"/>
                <a:gd name="T85" fmla="*/ 1402 h 1404"/>
                <a:gd name="T86" fmla="*/ 1772 w 2026"/>
                <a:gd name="T87" fmla="*/ 1404 h 1404"/>
                <a:gd name="T88" fmla="*/ 1812 w 2026"/>
                <a:gd name="T89" fmla="*/ 1404 h 1404"/>
                <a:gd name="T90" fmla="*/ 1852 w 2026"/>
                <a:gd name="T91" fmla="*/ 1404 h 1404"/>
                <a:gd name="T92" fmla="*/ 1894 w 2026"/>
                <a:gd name="T93" fmla="*/ 1404 h 1404"/>
                <a:gd name="T94" fmla="*/ 1934 w 2026"/>
                <a:gd name="T95" fmla="*/ 1404 h 1404"/>
                <a:gd name="T96" fmla="*/ 1974 w 2026"/>
                <a:gd name="T97" fmla="*/ 1404 h 1404"/>
                <a:gd name="T98" fmla="*/ 2016 w 2026"/>
                <a:gd name="T99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2"/>
                  </a:lnTo>
                  <a:lnTo>
                    <a:pt x="294" y="1402"/>
                  </a:lnTo>
                  <a:lnTo>
                    <a:pt x="304" y="1402"/>
                  </a:lnTo>
                  <a:lnTo>
                    <a:pt x="314" y="1402"/>
                  </a:lnTo>
                  <a:lnTo>
                    <a:pt x="326" y="1400"/>
                  </a:lnTo>
                  <a:lnTo>
                    <a:pt x="336" y="1400"/>
                  </a:lnTo>
                  <a:lnTo>
                    <a:pt x="346" y="1398"/>
                  </a:lnTo>
                  <a:lnTo>
                    <a:pt x="356" y="1398"/>
                  </a:lnTo>
                  <a:lnTo>
                    <a:pt x="366" y="1396"/>
                  </a:lnTo>
                  <a:lnTo>
                    <a:pt x="376" y="1396"/>
                  </a:lnTo>
                  <a:lnTo>
                    <a:pt x="386" y="1394"/>
                  </a:lnTo>
                  <a:lnTo>
                    <a:pt x="396" y="1392"/>
                  </a:lnTo>
                  <a:lnTo>
                    <a:pt x="406" y="1390"/>
                  </a:lnTo>
                  <a:lnTo>
                    <a:pt x="416" y="1386"/>
                  </a:lnTo>
                  <a:lnTo>
                    <a:pt x="426" y="1384"/>
                  </a:lnTo>
                  <a:lnTo>
                    <a:pt x="438" y="1380"/>
                  </a:lnTo>
                  <a:lnTo>
                    <a:pt x="448" y="1376"/>
                  </a:lnTo>
                  <a:lnTo>
                    <a:pt x="458" y="1372"/>
                  </a:lnTo>
                  <a:lnTo>
                    <a:pt x="468" y="1368"/>
                  </a:lnTo>
                  <a:lnTo>
                    <a:pt x="478" y="1362"/>
                  </a:lnTo>
                  <a:lnTo>
                    <a:pt x="488" y="1356"/>
                  </a:lnTo>
                  <a:lnTo>
                    <a:pt x="498" y="1350"/>
                  </a:lnTo>
                  <a:lnTo>
                    <a:pt x="508" y="1344"/>
                  </a:lnTo>
                  <a:lnTo>
                    <a:pt x="518" y="1334"/>
                  </a:lnTo>
                  <a:lnTo>
                    <a:pt x="528" y="1326"/>
                  </a:lnTo>
                  <a:lnTo>
                    <a:pt x="538" y="1316"/>
                  </a:lnTo>
                  <a:lnTo>
                    <a:pt x="550" y="1306"/>
                  </a:lnTo>
                  <a:lnTo>
                    <a:pt x="560" y="1294"/>
                  </a:lnTo>
                  <a:lnTo>
                    <a:pt x="570" y="1280"/>
                  </a:lnTo>
                  <a:lnTo>
                    <a:pt x="580" y="1266"/>
                  </a:lnTo>
                  <a:lnTo>
                    <a:pt x="590" y="1250"/>
                  </a:lnTo>
                  <a:lnTo>
                    <a:pt x="600" y="1232"/>
                  </a:lnTo>
                  <a:lnTo>
                    <a:pt x="610" y="1214"/>
                  </a:lnTo>
                  <a:lnTo>
                    <a:pt x="620" y="1196"/>
                  </a:lnTo>
                  <a:lnTo>
                    <a:pt x="630" y="1174"/>
                  </a:lnTo>
                  <a:lnTo>
                    <a:pt x="640" y="1152"/>
                  </a:lnTo>
                  <a:lnTo>
                    <a:pt x="652" y="1126"/>
                  </a:lnTo>
                  <a:lnTo>
                    <a:pt x="662" y="1102"/>
                  </a:lnTo>
                  <a:lnTo>
                    <a:pt x="672" y="1074"/>
                  </a:lnTo>
                  <a:lnTo>
                    <a:pt x="682" y="1044"/>
                  </a:lnTo>
                  <a:lnTo>
                    <a:pt x="692" y="1014"/>
                  </a:lnTo>
                  <a:lnTo>
                    <a:pt x="702" y="982"/>
                  </a:lnTo>
                  <a:lnTo>
                    <a:pt x="712" y="948"/>
                  </a:lnTo>
                  <a:lnTo>
                    <a:pt x="722" y="914"/>
                  </a:lnTo>
                  <a:lnTo>
                    <a:pt x="732" y="878"/>
                  </a:lnTo>
                  <a:lnTo>
                    <a:pt x="742" y="840"/>
                  </a:lnTo>
                  <a:lnTo>
                    <a:pt x="752" y="802"/>
                  </a:lnTo>
                  <a:lnTo>
                    <a:pt x="764" y="762"/>
                  </a:lnTo>
                  <a:lnTo>
                    <a:pt x="774" y="722"/>
                  </a:lnTo>
                  <a:lnTo>
                    <a:pt x="784" y="680"/>
                  </a:lnTo>
                  <a:lnTo>
                    <a:pt x="794" y="638"/>
                  </a:lnTo>
                  <a:lnTo>
                    <a:pt x="804" y="596"/>
                  </a:lnTo>
                  <a:lnTo>
                    <a:pt x="814" y="552"/>
                  </a:lnTo>
                  <a:lnTo>
                    <a:pt x="824" y="510"/>
                  </a:lnTo>
                  <a:lnTo>
                    <a:pt x="834" y="468"/>
                  </a:lnTo>
                  <a:lnTo>
                    <a:pt x="844" y="426"/>
                  </a:lnTo>
                  <a:lnTo>
                    <a:pt x="854" y="384"/>
                  </a:lnTo>
                  <a:lnTo>
                    <a:pt x="864" y="344"/>
                  </a:lnTo>
                  <a:lnTo>
                    <a:pt x="874" y="306"/>
                  </a:lnTo>
                  <a:lnTo>
                    <a:pt x="886" y="268"/>
                  </a:lnTo>
                  <a:lnTo>
                    <a:pt x="896" y="232"/>
                  </a:lnTo>
                  <a:lnTo>
                    <a:pt x="906" y="198"/>
                  </a:lnTo>
                  <a:lnTo>
                    <a:pt x="916" y="166"/>
                  </a:lnTo>
                  <a:lnTo>
                    <a:pt x="926" y="136"/>
                  </a:lnTo>
                  <a:lnTo>
                    <a:pt x="936" y="108"/>
                  </a:lnTo>
                  <a:lnTo>
                    <a:pt x="946" y="84"/>
                  </a:lnTo>
                  <a:lnTo>
                    <a:pt x="956" y="62"/>
                  </a:lnTo>
                  <a:lnTo>
                    <a:pt x="966" y="44"/>
                  </a:lnTo>
                  <a:lnTo>
                    <a:pt x="976" y="28"/>
                  </a:lnTo>
                  <a:lnTo>
                    <a:pt x="986" y="16"/>
                  </a:lnTo>
                  <a:lnTo>
                    <a:pt x="998" y="8"/>
                  </a:lnTo>
                  <a:lnTo>
                    <a:pt x="1008" y="2"/>
                  </a:lnTo>
                  <a:lnTo>
                    <a:pt x="1018" y="0"/>
                  </a:lnTo>
                  <a:lnTo>
                    <a:pt x="1028" y="2"/>
                  </a:lnTo>
                  <a:lnTo>
                    <a:pt x="1038" y="8"/>
                  </a:lnTo>
                  <a:lnTo>
                    <a:pt x="1048" y="16"/>
                  </a:lnTo>
                  <a:lnTo>
                    <a:pt x="1058" y="28"/>
                  </a:lnTo>
                  <a:lnTo>
                    <a:pt x="1068" y="44"/>
                  </a:lnTo>
                  <a:lnTo>
                    <a:pt x="1078" y="62"/>
                  </a:lnTo>
                  <a:lnTo>
                    <a:pt x="1088" y="84"/>
                  </a:lnTo>
                  <a:lnTo>
                    <a:pt x="1098" y="108"/>
                  </a:lnTo>
                  <a:lnTo>
                    <a:pt x="1110" y="136"/>
                  </a:lnTo>
                  <a:lnTo>
                    <a:pt x="1120" y="166"/>
                  </a:lnTo>
                  <a:lnTo>
                    <a:pt x="1130" y="198"/>
                  </a:lnTo>
                  <a:lnTo>
                    <a:pt x="1140" y="232"/>
                  </a:lnTo>
                  <a:lnTo>
                    <a:pt x="1150" y="268"/>
                  </a:lnTo>
                  <a:lnTo>
                    <a:pt x="1160" y="306"/>
                  </a:lnTo>
                  <a:lnTo>
                    <a:pt x="1170" y="344"/>
                  </a:lnTo>
                  <a:lnTo>
                    <a:pt x="1180" y="384"/>
                  </a:lnTo>
                  <a:lnTo>
                    <a:pt x="1190" y="426"/>
                  </a:lnTo>
                  <a:lnTo>
                    <a:pt x="1200" y="468"/>
                  </a:lnTo>
                  <a:lnTo>
                    <a:pt x="1210" y="510"/>
                  </a:lnTo>
                  <a:lnTo>
                    <a:pt x="1222" y="552"/>
                  </a:lnTo>
                  <a:lnTo>
                    <a:pt x="1232" y="596"/>
                  </a:lnTo>
                  <a:lnTo>
                    <a:pt x="1242" y="638"/>
                  </a:lnTo>
                  <a:lnTo>
                    <a:pt x="1252" y="680"/>
                  </a:lnTo>
                  <a:lnTo>
                    <a:pt x="1262" y="722"/>
                  </a:lnTo>
                  <a:lnTo>
                    <a:pt x="1272" y="762"/>
                  </a:lnTo>
                  <a:lnTo>
                    <a:pt x="1282" y="802"/>
                  </a:lnTo>
                  <a:lnTo>
                    <a:pt x="1292" y="840"/>
                  </a:lnTo>
                  <a:lnTo>
                    <a:pt x="1302" y="878"/>
                  </a:lnTo>
                  <a:lnTo>
                    <a:pt x="1312" y="914"/>
                  </a:lnTo>
                  <a:lnTo>
                    <a:pt x="1322" y="948"/>
                  </a:lnTo>
                  <a:lnTo>
                    <a:pt x="1334" y="982"/>
                  </a:lnTo>
                  <a:lnTo>
                    <a:pt x="1344" y="1014"/>
                  </a:lnTo>
                  <a:lnTo>
                    <a:pt x="1354" y="1044"/>
                  </a:lnTo>
                  <a:lnTo>
                    <a:pt x="1364" y="1074"/>
                  </a:lnTo>
                  <a:lnTo>
                    <a:pt x="1374" y="1102"/>
                  </a:lnTo>
                  <a:lnTo>
                    <a:pt x="1384" y="1126"/>
                  </a:lnTo>
                  <a:lnTo>
                    <a:pt x="1394" y="1152"/>
                  </a:lnTo>
                  <a:lnTo>
                    <a:pt x="1404" y="1174"/>
                  </a:lnTo>
                  <a:lnTo>
                    <a:pt x="1414" y="1196"/>
                  </a:lnTo>
                  <a:lnTo>
                    <a:pt x="1424" y="1214"/>
                  </a:lnTo>
                  <a:lnTo>
                    <a:pt x="1434" y="1232"/>
                  </a:lnTo>
                  <a:lnTo>
                    <a:pt x="1446" y="1250"/>
                  </a:lnTo>
                  <a:lnTo>
                    <a:pt x="1456" y="1266"/>
                  </a:lnTo>
                  <a:lnTo>
                    <a:pt x="1466" y="1280"/>
                  </a:lnTo>
                  <a:lnTo>
                    <a:pt x="1476" y="1294"/>
                  </a:lnTo>
                  <a:lnTo>
                    <a:pt x="1486" y="1306"/>
                  </a:lnTo>
                  <a:lnTo>
                    <a:pt x="1496" y="1316"/>
                  </a:lnTo>
                  <a:lnTo>
                    <a:pt x="1506" y="1326"/>
                  </a:lnTo>
                  <a:lnTo>
                    <a:pt x="1516" y="1334"/>
                  </a:lnTo>
                  <a:lnTo>
                    <a:pt x="1526" y="1344"/>
                  </a:lnTo>
                  <a:lnTo>
                    <a:pt x="1536" y="1350"/>
                  </a:lnTo>
                  <a:lnTo>
                    <a:pt x="1546" y="1356"/>
                  </a:lnTo>
                  <a:lnTo>
                    <a:pt x="1558" y="1362"/>
                  </a:lnTo>
                  <a:lnTo>
                    <a:pt x="1568" y="1368"/>
                  </a:lnTo>
                  <a:lnTo>
                    <a:pt x="1578" y="1372"/>
                  </a:lnTo>
                  <a:lnTo>
                    <a:pt x="1588" y="1376"/>
                  </a:lnTo>
                  <a:lnTo>
                    <a:pt x="1598" y="1380"/>
                  </a:lnTo>
                  <a:lnTo>
                    <a:pt x="1608" y="1384"/>
                  </a:lnTo>
                  <a:lnTo>
                    <a:pt x="1618" y="1386"/>
                  </a:lnTo>
                  <a:lnTo>
                    <a:pt x="1628" y="1390"/>
                  </a:lnTo>
                  <a:lnTo>
                    <a:pt x="1638" y="1392"/>
                  </a:lnTo>
                  <a:lnTo>
                    <a:pt x="1648" y="1394"/>
                  </a:lnTo>
                  <a:lnTo>
                    <a:pt x="1660" y="1396"/>
                  </a:lnTo>
                  <a:lnTo>
                    <a:pt x="1670" y="1396"/>
                  </a:lnTo>
                  <a:lnTo>
                    <a:pt x="1680" y="1398"/>
                  </a:lnTo>
                  <a:lnTo>
                    <a:pt x="1690" y="1398"/>
                  </a:lnTo>
                  <a:lnTo>
                    <a:pt x="1700" y="1400"/>
                  </a:lnTo>
                  <a:lnTo>
                    <a:pt x="1710" y="1400"/>
                  </a:lnTo>
                  <a:lnTo>
                    <a:pt x="1720" y="1402"/>
                  </a:lnTo>
                  <a:lnTo>
                    <a:pt x="1730" y="1402"/>
                  </a:lnTo>
                  <a:lnTo>
                    <a:pt x="1740" y="1402"/>
                  </a:lnTo>
                  <a:lnTo>
                    <a:pt x="1750" y="1402"/>
                  </a:lnTo>
                  <a:lnTo>
                    <a:pt x="1760" y="1404"/>
                  </a:lnTo>
                  <a:lnTo>
                    <a:pt x="1772" y="1404"/>
                  </a:lnTo>
                  <a:lnTo>
                    <a:pt x="1782" y="1404"/>
                  </a:lnTo>
                  <a:lnTo>
                    <a:pt x="1792" y="1404"/>
                  </a:lnTo>
                  <a:lnTo>
                    <a:pt x="1802" y="1404"/>
                  </a:lnTo>
                  <a:lnTo>
                    <a:pt x="1812" y="1404"/>
                  </a:lnTo>
                  <a:lnTo>
                    <a:pt x="1822" y="1404"/>
                  </a:lnTo>
                  <a:lnTo>
                    <a:pt x="1832" y="1404"/>
                  </a:lnTo>
                  <a:lnTo>
                    <a:pt x="1842" y="1404"/>
                  </a:lnTo>
                  <a:lnTo>
                    <a:pt x="1852" y="1404"/>
                  </a:lnTo>
                  <a:lnTo>
                    <a:pt x="1862" y="1404"/>
                  </a:lnTo>
                  <a:lnTo>
                    <a:pt x="1872" y="1404"/>
                  </a:lnTo>
                  <a:lnTo>
                    <a:pt x="1884" y="1404"/>
                  </a:lnTo>
                  <a:lnTo>
                    <a:pt x="1894" y="1404"/>
                  </a:lnTo>
                  <a:lnTo>
                    <a:pt x="1904" y="1404"/>
                  </a:lnTo>
                  <a:lnTo>
                    <a:pt x="1914" y="1404"/>
                  </a:lnTo>
                  <a:lnTo>
                    <a:pt x="1924" y="1404"/>
                  </a:lnTo>
                  <a:lnTo>
                    <a:pt x="1934" y="1404"/>
                  </a:lnTo>
                  <a:lnTo>
                    <a:pt x="1944" y="1404"/>
                  </a:lnTo>
                  <a:lnTo>
                    <a:pt x="1954" y="1404"/>
                  </a:lnTo>
                  <a:lnTo>
                    <a:pt x="1964" y="1404"/>
                  </a:lnTo>
                  <a:lnTo>
                    <a:pt x="1974" y="1404"/>
                  </a:lnTo>
                  <a:lnTo>
                    <a:pt x="1984" y="1404"/>
                  </a:lnTo>
                  <a:lnTo>
                    <a:pt x="1994" y="1404"/>
                  </a:lnTo>
                  <a:lnTo>
                    <a:pt x="2006" y="1404"/>
                  </a:lnTo>
                  <a:lnTo>
                    <a:pt x="2016" y="1404"/>
                  </a:lnTo>
                  <a:lnTo>
                    <a:pt x="2026" y="1404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906579" y="4820527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4 h 1404"/>
                <a:gd name="T16" fmla="*/ 346 w 2026"/>
                <a:gd name="T17" fmla="*/ 1404 h 1404"/>
                <a:gd name="T18" fmla="*/ 386 w 2026"/>
                <a:gd name="T19" fmla="*/ 1404 h 1404"/>
                <a:gd name="T20" fmla="*/ 426 w 2026"/>
                <a:gd name="T21" fmla="*/ 1404 h 1404"/>
                <a:gd name="T22" fmla="*/ 468 w 2026"/>
                <a:gd name="T23" fmla="*/ 1404 h 1404"/>
                <a:gd name="T24" fmla="*/ 508 w 2026"/>
                <a:gd name="T25" fmla="*/ 1404 h 1404"/>
                <a:gd name="T26" fmla="*/ 550 w 2026"/>
                <a:gd name="T27" fmla="*/ 1404 h 1404"/>
                <a:gd name="T28" fmla="*/ 590 w 2026"/>
                <a:gd name="T29" fmla="*/ 1402 h 1404"/>
                <a:gd name="T30" fmla="*/ 630 w 2026"/>
                <a:gd name="T31" fmla="*/ 1400 h 1404"/>
                <a:gd name="T32" fmla="*/ 672 w 2026"/>
                <a:gd name="T33" fmla="*/ 1396 h 1404"/>
                <a:gd name="T34" fmla="*/ 712 w 2026"/>
                <a:gd name="T35" fmla="*/ 1390 h 1404"/>
                <a:gd name="T36" fmla="*/ 752 w 2026"/>
                <a:gd name="T37" fmla="*/ 1376 h 1404"/>
                <a:gd name="T38" fmla="*/ 794 w 2026"/>
                <a:gd name="T39" fmla="*/ 1356 h 1404"/>
                <a:gd name="T40" fmla="*/ 834 w 2026"/>
                <a:gd name="T41" fmla="*/ 1326 h 1404"/>
                <a:gd name="T42" fmla="*/ 874 w 2026"/>
                <a:gd name="T43" fmla="*/ 1280 h 1404"/>
                <a:gd name="T44" fmla="*/ 916 w 2026"/>
                <a:gd name="T45" fmla="*/ 1214 h 1404"/>
                <a:gd name="T46" fmla="*/ 956 w 2026"/>
                <a:gd name="T47" fmla="*/ 1126 h 1404"/>
                <a:gd name="T48" fmla="*/ 998 w 2026"/>
                <a:gd name="T49" fmla="*/ 1014 h 1404"/>
                <a:gd name="T50" fmla="*/ 1038 w 2026"/>
                <a:gd name="T51" fmla="*/ 878 h 1404"/>
                <a:gd name="T52" fmla="*/ 1078 w 2026"/>
                <a:gd name="T53" fmla="*/ 720 h 1404"/>
                <a:gd name="T54" fmla="*/ 1120 w 2026"/>
                <a:gd name="T55" fmla="*/ 552 h 1404"/>
                <a:gd name="T56" fmla="*/ 1160 w 2026"/>
                <a:gd name="T57" fmla="*/ 384 h 1404"/>
                <a:gd name="T58" fmla="*/ 1200 w 2026"/>
                <a:gd name="T59" fmla="*/ 232 h 1404"/>
                <a:gd name="T60" fmla="*/ 1242 w 2026"/>
                <a:gd name="T61" fmla="*/ 108 h 1404"/>
                <a:gd name="T62" fmla="*/ 1282 w 2026"/>
                <a:gd name="T63" fmla="*/ 28 h 1404"/>
                <a:gd name="T64" fmla="*/ 1322 w 2026"/>
                <a:gd name="T65" fmla="*/ 0 h 1404"/>
                <a:gd name="T66" fmla="*/ 1364 w 2026"/>
                <a:gd name="T67" fmla="*/ 28 h 1404"/>
                <a:gd name="T68" fmla="*/ 1404 w 2026"/>
                <a:gd name="T69" fmla="*/ 108 h 1404"/>
                <a:gd name="T70" fmla="*/ 1446 w 2026"/>
                <a:gd name="T71" fmla="*/ 232 h 1404"/>
                <a:gd name="T72" fmla="*/ 1486 w 2026"/>
                <a:gd name="T73" fmla="*/ 384 h 1404"/>
                <a:gd name="T74" fmla="*/ 1526 w 2026"/>
                <a:gd name="T75" fmla="*/ 552 h 1404"/>
                <a:gd name="T76" fmla="*/ 1568 w 2026"/>
                <a:gd name="T77" fmla="*/ 720 h 1404"/>
                <a:gd name="T78" fmla="*/ 1608 w 2026"/>
                <a:gd name="T79" fmla="*/ 878 h 1404"/>
                <a:gd name="T80" fmla="*/ 1648 w 2026"/>
                <a:gd name="T81" fmla="*/ 1014 h 1404"/>
                <a:gd name="T82" fmla="*/ 1690 w 2026"/>
                <a:gd name="T83" fmla="*/ 1126 h 1404"/>
                <a:gd name="T84" fmla="*/ 1730 w 2026"/>
                <a:gd name="T85" fmla="*/ 1214 h 1404"/>
                <a:gd name="T86" fmla="*/ 1772 w 2026"/>
                <a:gd name="T87" fmla="*/ 1280 h 1404"/>
                <a:gd name="T88" fmla="*/ 1812 w 2026"/>
                <a:gd name="T89" fmla="*/ 1326 h 1404"/>
                <a:gd name="T90" fmla="*/ 1852 w 2026"/>
                <a:gd name="T91" fmla="*/ 1356 h 1404"/>
                <a:gd name="T92" fmla="*/ 1894 w 2026"/>
                <a:gd name="T93" fmla="*/ 1376 h 1404"/>
                <a:gd name="T94" fmla="*/ 1934 w 2026"/>
                <a:gd name="T95" fmla="*/ 1390 h 1404"/>
                <a:gd name="T96" fmla="*/ 1974 w 2026"/>
                <a:gd name="T97" fmla="*/ 1396 h 1404"/>
                <a:gd name="T98" fmla="*/ 2016 w 2026"/>
                <a:gd name="T99" fmla="*/ 140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33CC33">
                <a:alpha val="80000"/>
              </a:srgbClr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>
              <a:off x="1898461" y="6495553"/>
              <a:ext cx="26430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906579" y="1265711"/>
              <a:ext cx="2349671" cy="1679812"/>
            </a:xfrm>
            <a:custGeom>
              <a:avLst/>
              <a:gdLst>
                <a:gd name="T0" fmla="*/ 30 w 2026"/>
                <a:gd name="T1" fmla="*/ 1404 h 1404"/>
                <a:gd name="T2" fmla="*/ 70 w 2026"/>
                <a:gd name="T3" fmla="*/ 1404 h 1404"/>
                <a:gd name="T4" fmla="*/ 112 w 2026"/>
                <a:gd name="T5" fmla="*/ 1404 h 1404"/>
                <a:gd name="T6" fmla="*/ 152 w 2026"/>
                <a:gd name="T7" fmla="*/ 1404 h 1404"/>
                <a:gd name="T8" fmla="*/ 192 w 2026"/>
                <a:gd name="T9" fmla="*/ 1404 h 1404"/>
                <a:gd name="T10" fmla="*/ 234 w 2026"/>
                <a:gd name="T11" fmla="*/ 1404 h 1404"/>
                <a:gd name="T12" fmla="*/ 274 w 2026"/>
                <a:gd name="T13" fmla="*/ 1404 h 1404"/>
                <a:gd name="T14" fmla="*/ 314 w 2026"/>
                <a:gd name="T15" fmla="*/ 1404 h 1404"/>
                <a:gd name="T16" fmla="*/ 356 w 2026"/>
                <a:gd name="T17" fmla="*/ 1404 h 1404"/>
                <a:gd name="T18" fmla="*/ 396 w 2026"/>
                <a:gd name="T19" fmla="*/ 1404 h 1404"/>
                <a:gd name="T20" fmla="*/ 438 w 2026"/>
                <a:gd name="T21" fmla="*/ 1404 h 1404"/>
                <a:gd name="T22" fmla="*/ 478 w 2026"/>
                <a:gd name="T23" fmla="*/ 1404 h 1404"/>
                <a:gd name="T24" fmla="*/ 518 w 2026"/>
                <a:gd name="T25" fmla="*/ 1404 h 1404"/>
                <a:gd name="T26" fmla="*/ 560 w 2026"/>
                <a:gd name="T27" fmla="*/ 1404 h 1404"/>
                <a:gd name="T28" fmla="*/ 600 w 2026"/>
                <a:gd name="T29" fmla="*/ 1402 h 1404"/>
                <a:gd name="T30" fmla="*/ 640 w 2026"/>
                <a:gd name="T31" fmla="*/ 1400 h 1404"/>
                <a:gd name="T32" fmla="*/ 682 w 2026"/>
                <a:gd name="T33" fmla="*/ 1396 h 1404"/>
                <a:gd name="T34" fmla="*/ 722 w 2026"/>
                <a:gd name="T35" fmla="*/ 1386 h 1404"/>
                <a:gd name="T36" fmla="*/ 764 w 2026"/>
                <a:gd name="T37" fmla="*/ 1372 h 1404"/>
                <a:gd name="T38" fmla="*/ 804 w 2026"/>
                <a:gd name="T39" fmla="*/ 1350 h 1404"/>
                <a:gd name="T40" fmla="*/ 844 w 2026"/>
                <a:gd name="T41" fmla="*/ 1316 h 1404"/>
                <a:gd name="T42" fmla="*/ 886 w 2026"/>
                <a:gd name="T43" fmla="*/ 1266 h 1404"/>
                <a:gd name="T44" fmla="*/ 926 w 2026"/>
                <a:gd name="T45" fmla="*/ 1196 h 1404"/>
                <a:gd name="T46" fmla="*/ 966 w 2026"/>
                <a:gd name="T47" fmla="*/ 1100 h 1404"/>
                <a:gd name="T48" fmla="*/ 1008 w 2026"/>
                <a:gd name="T49" fmla="*/ 982 h 1404"/>
                <a:gd name="T50" fmla="*/ 1048 w 2026"/>
                <a:gd name="T51" fmla="*/ 840 h 1404"/>
                <a:gd name="T52" fmla="*/ 1088 w 2026"/>
                <a:gd name="T53" fmla="*/ 680 h 1404"/>
                <a:gd name="T54" fmla="*/ 1130 w 2026"/>
                <a:gd name="T55" fmla="*/ 510 h 1404"/>
                <a:gd name="T56" fmla="*/ 1170 w 2026"/>
                <a:gd name="T57" fmla="*/ 344 h 1404"/>
                <a:gd name="T58" fmla="*/ 1210 w 2026"/>
                <a:gd name="T59" fmla="*/ 198 h 1404"/>
                <a:gd name="T60" fmla="*/ 1252 w 2026"/>
                <a:gd name="T61" fmla="*/ 84 h 1404"/>
                <a:gd name="T62" fmla="*/ 1292 w 2026"/>
                <a:gd name="T63" fmla="*/ 16 h 1404"/>
                <a:gd name="T64" fmla="*/ 1334 w 2026"/>
                <a:gd name="T65" fmla="*/ 2 h 1404"/>
                <a:gd name="T66" fmla="*/ 1374 w 2026"/>
                <a:gd name="T67" fmla="*/ 44 h 1404"/>
                <a:gd name="T68" fmla="*/ 1414 w 2026"/>
                <a:gd name="T69" fmla="*/ 136 h 1404"/>
                <a:gd name="T70" fmla="*/ 1456 w 2026"/>
                <a:gd name="T71" fmla="*/ 268 h 1404"/>
                <a:gd name="T72" fmla="*/ 1496 w 2026"/>
                <a:gd name="T73" fmla="*/ 426 h 1404"/>
                <a:gd name="T74" fmla="*/ 1536 w 2026"/>
                <a:gd name="T75" fmla="*/ 596 h 1404"/>
                <a:gd name="T76" fmla="*/ 1578 w 2026"/>
                <a:gd name="T77" fmla="*/ 762 h 1404"/>
                <a:gd name="T78" fmla="*/ 1618 w 2026"/>
                <a:gd name="T79" fmla="*/ 914 h 1404"/>
                <a:gd name="T80" fmla="*/ 1660 w 2026"/>
                <a:gd name="T81" fmla="*/ 1044 h 1404"/>
                <a:gd name="T82" fmla="*/ 1700 w 2026"/>
                <a:gd name="T83" fmla="*/ 1152 h 1404"/>
                <a:gd name="T84" fmla="*/ 1740 w 2026"/>
                <a:gd name="T85" fmla="*/ 1232 h 1404"/>
                <a:gd name="T86" fmla="*/ 1782 w 2026"/>
                <a:gd name="T87" fmla="*/ 1294 h 1404"/>
                <a:gd name="T88" fmla="*/ 1822 w 2026"/>
                <a:gd name="T89" fmla="*/ 1334 h 1404"/>
                <a:gd name="T90" fmla="*/ 1862 w 2026"/>
                <a:gd name="T91" fmla="*/ 1362 h 1404"/>
                <a:gd name="T92" fmla="*/ 1904 w 2026"/>
                <a:gd name="T93" fmla="*/ 1380 h 1404"/>
                <a:gd name="T94" fmla="*/ 1944 w 2026"/>
                <a:gd name="T95" fmla="*/ 1392 h 1404"/>
                <a:gd name="T96" fmla="*/ 1984 w 2026"/>
                <a:gd name="T97" fmla="*/ 1398 h 1404"/>
                <a:gd name="T98" fmla="*/ 2026 w 2026"/>
                <a:gd name="T99" fmla="*/ 1402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458912" y="1265711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2 h 1404"/>
                <a:gd name="T16" fmla="*/ 346 w 2026"/>
                <a:gd name="T17" fmla="*/ 1398 h 1404"/>
                <a:gd name="T18" fmla="*/ 386 w 2026"/>
                <a:gd name="T19" fmla="*/ 1394 h 1404"/>
                <a:gd name="T20" fmla="*/ 426 w 2026"/>
                <a:gd name="T21" fmla="*/ 1384 h 1404"/>
                <a:gd name="T22" fmla="*/ 468 w 2026"/>
                <a:gd name="T23" fmla="*/ 1368 h 1404"/>
                <a:gd name="T24" fmla="*/ 508 w 2026"/>
                <a:gd name="T25" fmla="*/ 1344 h 1404"/>
                <a:gd name="T26" fmla="*/ 550 w 2026"/>
                <a:gd name="T27" fmla="*/ 1306 h 1404"/>
                <a:gd name="T28" fmla="*/ 590 w 2026"/>
                <a:gd name="T29" fmla="*/ 1250 h 1404"/>
                <a:gd name="T30" fmla="*/ 630 w 2026"/>
                <a:gd name="T31" fmla="*/ 1174 h 1404"/>
                <a:gd name="T32" fmla="*/ 672 w 2026"/>
                <a:gd name="T33" fmla="*/ 1074 h 1404"/>
                <a:gd name="T34" fmla="*/ 712 w 2026"/>
                <a:gd name="T35" fmla="*/ 948 h 1404"/>
                <a:gd name="T36" fmla="*/ 752 w 2026"/>
                <a:gd name="T37" fmla="*/ 802 h 1404"/>
                <a:gd name="T38" fmla="*/ 794 w 2026"/>
                <a:gd name="T39" fmla="*/ 638 h 1404"/>
                <a:gd name="T40" fmla="*/ 834 w 2026"/>
                <a:gd name="T41" fmla="*/ 468 h 1404"/>
                <a:gd name="T42" fmla="*/ 874 w 2026"/>
                <a:gd name="T43" fmla="*/ 306 h 1404"/>
                <a:gd name="T44" fmla="*/ 916 w 2026"/>
                <a:gd name="T45" fmla="*/ 166 h 1404"/>
                <a:gd name="T46" fmla="*/ 956 w 2026"/>
                <a:gd name="T47" fmla="*/ 62 h 1404"/>
                <a:gd name="T48" fmla="*/ 998 w 2026"/>
                <a:gd name="T49" fmla="*/ 8 h 1404"/>
                <a:gd name="T50" fmla="*/ 1038 w 2026"/>
                <a:gd name="T51" fmla="*/ 8 h 1404"/>
                <a:gd name="T52" fmla="*/ 1078 w 2026"/>
                <a:gd name="T53" fmla="*/ 62 h 1404"/>
                <a:gd name="T54" fmla="*/ 1120 w 2026"/>
                <a:gd name="T55" fmla="*/ 166 h 1404"/>
                <a:gd name="T56" fmla="*/ 1160 w 2026"/>
                <a:gd name="T57" fmla="*/ 306 h 1404"/>
                <a:gd name="T58" fmla="*/ 1200 w 2026"/>
                <a:gd name="T59" fmla="*/ 468 h 1404"/>
                <a:gd name="T60" fmla="*/ 1242 w 2026"/>
                <a:gd name="T61" fmla="*/ 638 h 1404"/>
                <a:gd name="T62" fmla="*/ 1282 w 2026"/>
                <a:gd name="T63" fmla="*/ 802 h 1404"/>
                <a:gd name="T64" fmla="*/ 1322 w 2026"/>
                <a:gd name="T65" fmla="*/ 948 h 1404"/>
                <a:gd name="T66" fmla="*/ 1364 w 2026"/>
                <a:gd name="T67" fmla="*/ 1074 h 1404"/>
                <a:gd name="T68" fmla="*/ 1404 w 2026"/>
                <a:gd name="T69" fmla="*/ 1174 h 1404"/>
                <a:gd name="T70" fmla="*/ 1446 w 2026"/>
                <a:gd name="T71" fmla="*/ 1250 h 1404"/>
                <a:gd name="T72" fmla="*/ 1486 w 2026"/>
                <a:gd name="T73" fmla="*/ 1306 h 1404"/>
                <a:gd name="T74" fmla="*/ 1526 w 2026"/>
                <a:gd name="T75" fmla="*/ 1344 h 1404"/>
                <a:gd name="T76" fmla="*/ 1568 w 2026"/>
                <a:gd name="T77" fmla="*/ 1368 h 1404"/>
                <a:gd name="T78" fmla="*/ 1608 w 2026"/>
                <a:gd name="T79" fmla="*/ 1384 h 1404"/>
                <a:gd name="T80" fmla="*/ 1648 w 2026"/>
                <a:gd name="T81" fmla="*/ 1394 h 1404"/>
                <a:gd name="T82" fmla="*/ 1690 w 2026"/>
                <a:gd name="T83" fmla="*/ 1398 h 1404"/>
                <a:gd name="T84" fmla="*/ 1730 w 2026"/>
                <a:gd name="T85" fmla="*/ 1402 h 1404"/>
                <a:gd name="T86" fmla="*/ 1772 w 2026"/>
                <a:gd name="T87" fmla="*/ 1404 h 1404"/>
                <a:gd name="T88" fmla="*/ 1812 w 2026"/>
                <a:gd name="T89" fmla="*/ 1404 h 1404"/>
                <a:gd name="T90" fmla="*/ 1852 w 2026"/>
                <a:gd name="T91" fmla="*/ 1404 h 1404"/>
                <a:gd name="T92" fmla="*/ 1894 w 2026"/>
                <a:gd name="T93" fmla="*/ 1404 h 1404"/>
                <a:gd name="T94" fmla="*/ 1934 w 2026"/>
                <a:gd name="T95" fmla="*/ 1404 h 1404"/>
                <a:gd name="T96" fmla="*/ 1974 w 2026"/>
                <a:gd name="T97" fmla="*/ 1404 h 1404"/>
                <a:gd name="T98" fmla="*/ 2016 w 2026"/>
                <a:gd name="T99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2"/>
                  </a:lnTo>
                  <a:lnTo>
                    <a:pt x="294" y="1402"/>
                  </a:lnTo>
                  <a:lnTo>
                    <a:pt x="304" y="1402"/>
                  </a:lnTo>
                  <a:lnTo>
                    <a:pt x="314" y="1402"/>
                  </a:lnTo>
                  <a:lnTo>
                    <a:pt x="326" y="1400"/>
                  </a:lnTo>
                  <a:lnTo>
                    <a:pt x="336" y="1400"/>
                  </a:lnTo>
                  <a:lnTo>
                    <a:pt x="346" y="1398"/>
                  </a:lnTo>
                  <a:lnTo>
                    <a:pt x="356" y="1398"/>
                  </a:lnTo>
                  <a:lnTo>
                    <a:pt x="366" y="1396"/>
                  </a:lnTo>
                  <a:lnTo>
                    <a:pt x="376" y="1396"/>
                  </a:lnTo>
                  <a:lnTo>
                    <a:pt x="386" y="1394"/>
                  </a:lnTo>
                  <a:lnTo>
                    <a:pt x="396" y="1392"/>
                  </a:lnTo>
                  <a:lnTo>
                    <a:pt x="406" y="1390"/>
                  </a:lnTo>
                  <a:lnTo>
                    <a:pt x="416" y="1386"/>
                  </a:lnTo>
                  <a:lnTo>
                    <a:pt x="426" y="1384"/>
                  </a:lnTo>
                  <a:lnTo>
                    <a:pt x="438" y="1380"/>
                  </a:lnTo>
                  <a:lnTo>
                    <a:pt x="448" y="1376"/>
                  </a:lnTo>
                  <a:lnTo>
                    <a:pt x="458" y="1372"/>
                  </a:lnTo>
                  <a:lnTo>
                    <a:pt x="468" y="1368"/>
                  </a:lnTo>
                  <a:lnTo>
                    <a:pt x="478" y="1362"/>
                  </a:lnTo>
                  <a:lnTo>
                    <a:pt x="488" y="1356"/>
                  </a:lnTo>
                  <a:lnTo>
                    <a:pt x="498" y="1350"/>
                  </a:lnTo>
                  <a:lnTo>
                    <a:pt x="508" y="1344"/>
                  </a:lnTo>
                  <a:lnTo>
                    <a:pt x="518" y="1334"/>
                  </a:lnTo>
                  <a:lnTo>
                    <a:pt x="528" y="1326"/>
                  </a:lnTo>
                  <a:lnTo>
                    <a:pt x="538" y="1316"/>
                  </a:lnTo>
                  <a:lnTo>
                    <a:pt x="550" y="1306"/>
                  </a:lnTo>
                  <a:lnTo>
                    <a:pt x="560" y="1294"/>
                  </a:lnTo>
                  <a:lnTo>
                    <a:pt x="570" y="1280"/>
                  </a:lnTo>
                  <a:lnTo>
                    <a:pt x="580" y="1266"/>
                  </a:lnTo>
                  <a:lnTo>
                    <a:pt x="590" y="1250"/>
                  </a:lnTo>
                  <a:lnTo>
                    <a:pt x="600" y="1232"/>
                  </a:lnTo>
                  <a:lnTo>
                    <a:pt x="610" y="1214"/>
                  </a:lnTo>
                  <a:lnTo>
                    <a:pt x="620" y="1196"/>
                  </a:lnTo>
                  <a:lnTo>
                    <a:pt x="630" y="1174"/>
                  </a:lnTo>
                  <a:lnTo>
                    <a:pt x="640" y="1152"/>
                  </a:lnTo>
                  <a:lnTo>
                    <a:pt x="652" y="1126"/>
                  </a:lnTo>
                  <a:lnTo>
                    <a:pt x="662" y="1102"/>
                  </a:lnTo>
                  <a:lnTo>
                    <a:pt x="672" y="1074"/>
                  </a:lnTo>
                  <a:lnTo>
                    <a:pt x="682" y="1044"/>
                  </a:lnTo>
                  <a:lnTo>
                    <a:pt x="692" y="1014"/>
                  </a:lnTo>
                  <a:lnTo>
                    <a:pt x="702" y="982"/>
                  </a:lnTo>
                  <a:lnTo>
                    <a:pt x="712" y="948"/>
                  </a:lnTo>
                  <a:lnTo>
                    <a:pt x="722" y="914"/>
                  </a:lnTo>
                  <a:lnTo>
                    <a:pt x="732" y="878"/>
                  </a:lnTo>
                  <a:lnTo>
                    <a:pt x="742" y="840"/>
                  </a:lnTo>
                  <a:lnTo>
                    <a:pt x="752" y="802"/>
                  </a:lnTo>
                  <a:lnTo>
                    <a:pt x="764" y="762"/>
                  </a:lnTo>
                  <a:lnTo>
                    <a:pt x="774" y="722"/>
                  </a:lnTo>
                  <a:lnTo>
                    <a:pt x="784" y="680"/>
                  </a:lnTo>
                  <a:lnTo>
                    <a:pt x="794" y="638"/>
                  </a:lnTo>
                  <a:lnTo>
                    <a:pt x="804" y="596"/>
                  </a:lnTo>
                  <a:lnTo>
                    <a:pt x="814" y="552"/>
                  </a:lnTo>
                  <a:lnTo>
                    <a:pt x="824" y="510"/>
                  </a:lnTo>
                  <a:lnTo>
                    <a:pt x="834" y="468"/>
                  </a:lnTo>
                  <a:lnTo>
                    <a:pt x="844" y="426"/>
                  </a:lnTo>
                  <a:lnTo>
                    <a:pt x="854" y="384"/>
                  </a:lnTo>
                  <a:lnTo>
                    <a:pt x="864" y="344"/>
                  </a:lnTo>
                  <a:lnTo>
                    <a:pt x="874" y="306"/>
                  </a:lnTo>
                  <a:lnTo>
                    <a:pt x="886" y="268"/>
                  </a:lnTo>
                  <a:lnTo>
                    <a:pt x="896" y="232"/>
                  </a:lnTo>
                  <a:lnTo>
                    <a:pt x="906" y="198"/>
                  </a:lnTo>
                  <a:lnTo>
                    <a:pt x="916" y="166"/>
                  </a:lnTo>
                  <a:lnTo>
                    <a:pt x="926" y="136"/>
                  </a:lnTo>
                  <a:lnTo>
                    <a:pt x="936" y="108"/>
                  </a:lnTo>
                  <a:lnTo>
                    <a:pt x="946" y="84"/>
                  </a:lnTo>
                  <a:lnTo>
                    <a:pt x="956" y="62"/>
                  </a:lnTo>
                  <a:lnTo>
                    <a:pt x="966" y="44"/>
                  </a:lnTo>
                  <a:lnTo>
                    <a:pt x="976" y="28"/>
                  </a:lnTo>
                  <a:lnTo>
                    <a:pt x="986" y="16"/>
                  </a:lnTo>
                  <a:lnTo>
                    <a:pt x="998" y="8"/>
                  </a:lnTo>
                  <a:lnTo>
                    <a:pt x="1008" y="2"/>
                  </a:lnTo>
                  <a:lnTo>
                    <a:pt x="1018" y="0"/>
                  </a:lnTo>
                  <a:lnTo>
                    <a:pt x="1028" y="2"/>
                  </a:lnTo>
                  <a:lnTo>
                    <a:pt x="1038" y="8"/>
                  </a:lnTo>
                  <a:lnTo>
                    <a:pt x="1048" y="16"/>
                  </a:lnTo>
                  <a:lnTo>
                    <a:pt x="1058" y="28"/>
                  </a:lnTo>
                  <a:lnTo>
                    <a:pt x="1068" y="44"/>
                  </a:lnTo>
                  <a:lnTo>
                    <a:pt x="1078" y="62"/>
                  </a:lnTo>
                  <a:lnTo>
                    <a:pt x="1088" y="84"/>
                  </a:lnTo>
                  <a:lnTo>
                    <a:pt x="1098" y="108"/>
                  </a:lnTo>
                  <a:lnTo>
                    <a:pt x="1110" y="136"/>
                  </a:lnTo>
                  <a:lnTo>
                    <a:pt x="1120" y="166"/>
                  </a:lnTo>
                  <a:lnTo>
                    <a:pt x="1130" y="198"/>
                  </a:lnTo>
                  <a:lnTo>
                    <a:pt x="1140" y="232"/>
                  </a:lnTo>
                  <a:lnTo>
                    <a:pt x="1150" y="268"/>
                  </a:lnTo>
                  <a:lnTo>
                    <a:pt x="1160" y="306"/>
                  </a:lnTo>
                  <a:lnTo>
                    <a:pt x="1170" y="344"/>
                  </a:lnTo>
                  <a:lnTo>
                    <a:pt x="1180" y="384"/>
                  </a:lnTo>
                  <a:lnTo>
                    <a:pt x="1190" y="426"/>
                  </a:lnTo>
                  <a:lnTo>
                    <a:pt x="1200" y="468"/>
                  </a:lnTo>
                  <a:lnTo>
                    <a:pt x="1210" y="510"/>
                  </a:lnTo>
                  <a:lnTo>
                    <a:pt x="1222" y="552"/>
                  </a:lnTo>
                  <a:lnTo>
                    <a:pt x="1232" y="596"/>
                  </a:lnTo>
                  <a:lnTo>
                    <a:pt x="1242" y="638"/>
                  </a:lnTo>
                  <a:lnTo>
                    <a:pt x="1252" y="680"/>
                  </a:lnTo>
                  <a:lnTo>
                    <a:pt x="1262" y="722"/>
                  </a:lnTo>
                  <a:lnTo>
                    <a:pt x="1272" y="762"/>
                  </a:lnTo>
                  <a:lnTo>
                    <a:pt x="1282" y="802"/>
                  </a:lnTo>
                  <a:lnTo>
                    <a:pt x="1292" y="840"/>
                  </a:lnTo>
                  <a:lnTo>
                    <a:pt x="1302" y="878"/>
                  </a:lnTo>
                  <a:lnTo>
                    <a:pt x="1312" y="914"/>
                  </a:lnTo>
                  <a:lnTo>
                    <a:pt x="1322" y="948"/>
                  </a:lnTo>
                  <a:lnTo>
                    <a:pt x="1334" y="982"/>
                  </a:lnTo>
                  <a:lnTo>
                    <a:pt x="1344" y="1014"/>
                  </a:lnTo>
                  <a:lnTo>
                    <a:pt x="1354" y="1044"/>
                  </a:lnTo>
                  <a:lnTo>
                    <a:pt x="1364" y="1074"/>
                  </a:lnTo>
                  <a:lnTo>
                    <a:pt x="1374" y="1102"/>
                  </a:lnTo>
                  <a:lnTo>
                    <a:pt x="1384" y="1126"/>
                  </a:lnTo>
                  <a:lnTo>
                    <a:pt x="1394" y="1152"/>
                  </a:lnTo>
                  <a:lnTo>
                    <a:pt x="1404" y="1174"/>
                  </a:lnTo>
                  <a:lnTo>
                    <a:pt x="1414" y="1196"/>
                  </a:lnTo>
                  <a:lnTo>
                    <a:pt x="1424" y="1214"/>
                  </a:lnTo>
                  <a:lnTo>
                    <a:pt x="1434" y="1232"/>
                  </a:lnTo>
                  <a:lnTo>
                    <a:pt x="1446" y="1250"/>
                  </a:lnTo>
                  <a:lnTo>
                    <a:pt x="1456" y="1266"/>
                  </a:lnTo>
                  <a:lnTo>
                    <a:pt x="1466" y="1280"/>
                  </a:lnTo>
                  <a:lnTo>
                    <a:pt x="1476" y="1294"/>
                  </a:lnTo>
                  <a:lnTo>
                    <a:pt x="1486" y="1306"/>
                  </a:lnTo>
                  <a:lnTo>
                    <a:pt x="1496" y="1316"/>
                  </a:lnTo>
                  <a:lnTo>
                    <a:pt x="1506" y="1326"/>
                  </a:lnTo>
                  <a:lnTo>
                    <a:pt x="1516" y="1334"/>
                  </a:lnTo>
                  <a:lnTo>
                    <a:pt x="1526" y="1344"/>
                  </a:lnTo>
                  <a:lnTo>
                    <a:pt x="1536" y="1350"/>
                  </a:lnTo>
                  <a:lnTo>
                    <a:pt x="1546" y="1356"/>
                  </a:lnTo>
                  <a:lnTo>
                    <a:pt x="1558" y="1362"/>
                  </a:lnTo>
                  <a:lnTo>
                    <a:pt x="1568" y="1368"/>
                  </a:lnTo>
                  <a:lnTo>
                    <a:pt x="1578" y="1372"/>
                  </a:lnTo>
                  <a:lnTo>
                    <a:pt x="1588" y="1376"/>
                  </a:lnTo>
                  <a:lnTo>
                    <a:pt x="1598" y="1380"/>
                  </a:lnTo>
                  <a:lnTo>
                    <a:pt x="1608" y="1384"/>
                  </a:lnTo>
                  <a:lnTo>
                    <a:pt x="1618" y="1386"/>
                  </a:lnTo>
                  <a:lnTo>
                    <a:pt x="1628" y="1390"/>
                  </a:lnTo>
                  <a:lnTo>
                    <a:pt x="1638" y="1392"/>
                  </a:lnTo>
                  <a:lnTo>
                    <a:pt x="1648" y="1394"/>
                  </a:lnTo>
                  <a:lnTo>
                    <a:pt x="1660" y="1396"/>
                  </a:lnTo>
                  <a:lnTo>
                    <a:pt x="1670" y="1396"/>
                  </a:lnTo>
                  <a:lnTo>
                    <a:pt x="1680" y="1398"/>
                  </a:lnTo>
                  <a:lnTo>
                    <a:pt x="1690" y="1398"/>
                  </a:lnTo>
                  <a:lnTo>
                    <a:pt x="1700" y="1400"/>
                  </a:lnTo>
                  <a:lnTo>
                    <a:pt x="1710" y="1400"/>
                  </a:lnTo>
                  <a:lnTo>
                    <a:pt x="1720" y="1402"/>
                  </a:lnTo>
                  <a:lnTo>
                    <a:pt x="1730" y="1402"/>
                  </a:lnTo>
                  <a:lnTo>
                    <a:pt x="1740" y="1402"/>
                  </a:lnTo>
                  <a:lnTo>
                    <a:pt x="1750" y="1402"/>
                  </a:lnTo>
                  <a:lnTo>
                    <a:pt x="1760" y="1404"/>
                  </a:lnTo>
                  <a:lnTo>
                    <a:pt x="1772" y="1404"/>
                  </a:lnTo>
                  <a:lnTo>
                    <a:pt x="1782" y="1404"/>
                  </a:lnTo>
                  <a:lnTo>
                    <a:pt x="1792" y="1404"/>
                  </a:lnTo>
                  <a:lnTo>
                    <a:pt x="1802" y="1404"/>
                  </a:lnTo>
                  <a:lnTo>
                    <a:pt x="1812" y="1404"/>
                  </a:lnTo>
                  <a:lnTo>
                    <a:pt x="1822" y="1404"/>
                  </a:lnTo>
                  <a:lnTo>
                    <a:pt x="1832" y="1404"/>
                  </a:lnTo>
                  <a:lnTo>
                    <a:pt x="1842" y="1404"/>
                  </a:lnTo>
                  <a:lnTo>
                    <a:pt x="1852" y="1404"/>
                  </a:lnTo>
                  <a:lnTo>
                    <a:pt x="1862" y="1404"/>
                  </a:lnTo>
                  <a:lnTo>
                    <a:pt x="1872" y="1404"/>
                  </a:lnTo>
                  <a:lnTo>
                    <a:pt x="1884" y="1404"/>
                  </a:lnTo>
                  <a:lnTo>
                    <a:pt x="1894" y="1404"/>
                  </a:lnTo>
                  <a:lnTo>
                    <a:pt x="1904" y="1404"/>
                  </a:lnTo>
                  <a:lnTo>
                    <a:pt x="1914" y="1404"/>
                  </a:lnTo>
                  <a:lnTo>
                    <a:pt x="1924" y="1404"/>
                  </a:lnTo>
                  <a:lnTo>
                    <a:pt x="1934" y="1404"/>
                  </a:lnTo>
                  <a:lnTo>
                    <a:pt x="1944" y="1404"/>
                  </a:lnTo>
                  <a:lnTo>
                    <a:pt x="1954" y="1404"/>
                  </a:lnTo>
                  <a:lnTo>
                    <a:pt x="1964" y="1404"/>
                  </a:lnTo>
                  <a:lnTo>
                    <a:pt x="1974" y="1404"/>
                  </a:lnTo>
                  <a:lnTo>
                    <a:pt x="1984" y="1404"/>
                  </a:lnTo>
                  <a:lnTo>
                    <a:pt x="1994" y="1404"/>
                  </a:lnTo>
                  <a:lnTo>
                    <a:pt x="2006" y="1404"/>
                  </a:lnTo>
                  <a:lnTo>
                    <a:pt x="2016" y="1404"/>
                  </a:lnTo>
                  <a:lnTo>
                    <a:pt x="2026" y="1404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906579" y="1265711"/>
              <a:ext cx="2349671" cy="1679812"/>
            </a:xfrm>
            <a:custGeom>
              <a:avLst/>
              <a:gdLst>
                <a:gd name="T0" fmla="*/ 20 w 2026"/>
                <a:gd name="T1" fmla="*/ 1404 h 1404"/>
                <a:gd name="T2" fmla="*/ 60 w 2026"/>
                <a:gd name="T3" fmla="*/ 1404 h 1404"/>
                <a:gd name="T4" fmla="*/ 102 w 2026"/>
                <a:gd name="T5" fmla="*/ 1404 h 1404"/>
                <a:gd name="T6" fmla="*/ 142 w 2026"/>
                <a:gd name="T7" fmla="*/ 1404 h 1404"/>
                <a:gd name="T8" fmla="*/ 182 w 2026"/>
                <a:gd name="T9" fmla="*/ 1404 h 1404"/>
                <a:gd name="T10" fmla="*/ 224 w 2026"/>
                <a:gd name="T11" fmla="*/ 1404 h 1404"/>
                <a:gd name="T12" fmla="*/ 264 w 2026"/>
                <a:gd name="T13" fmla="*/ 1404 h 1404"/>
                <a:gd name="T14" fmla="*/ 304 w 2026"/>
                <a:gd name="T15" fmla="*/ 1404 h 1404"/>
                <a:gd name="T16" fmla="*/ 346 w 2026"/>
                <a:gd name="T17" fmla="*/ 1404 h 1404"/>
                <a:gd name="T18" fmla="*/ 386 w 2026"/>
                <a:gd name="T19" fmla="*/ 1404 h 1404"/>
                <a:gd name="T20" fmla="*/ 426 w 2026"/>
                <a:gd name="T21" fmla="*/ 1404 h 1404"/>
                <a:gd name="T22" fmla="*/ 468 w 2026"/>
                <a:gd name="T23" fmla="*/ 1404 h 1404"/>
                <a:gd name="T24" fmla="*/ 508 w 2026"/>
                <a:gd name="T25" fmla="*/ 1404 h 1404"/>
                <a:gd name="T26" fmla="*/ 550 w 2026"/>
                <a:gd name="T27" fmla="*/ 1404 h 1404"/>
                <a:gd name="T28" fmla="*/ 590 w 2026"/>
                <a:gd name="T29" fmla="*/ 1402 h 1404"/>
                <a:gd name="T30" fmla="*/ 630 w 2026"/>
                <a:gd name="T31" fmla="*/ 1400 h 1404"/>
                <a:gd name="T32" fmla="*/ 672 w 2026"/>
                <a:gd name="T33" fmla="*/ 1396 h 1404"/>
                <a:gd name="T34" fmla="*/ 712 w 2026"/>
                <a:gd name="T35" fmla="*/ 1390 h 1404"/>
                <a:gd name="T36" fmla="*/ 752 w 2026"/>
                <a:gd name="T37" fmla="*/ 1376 h 1404"/>
                <a:gd name="T38" fmla="*/ 794 w 2026"/>
                <a:gd name="T39" fmla="*/ 1356 h 1404"/>
                <a:gd name="T40" fmla="*/ 834 w 2026"/>
                <a:gd name="T41" fmla="*/ 1326 h 1404"/>
                <a:gd name="T42" fmla="*/ 874 w 2026"/>
                <a:gd name="T43" fmla="*/ 1280 h 1404"/>
                <a:gd name="T44" fmla="*/ 916 w 2026"/>
                <a:gd name="T45" fmla="*/ 1214 h 1404"/>
                <a:gd name="T46" fmla="*/ 956 w 2026"/>
                <a:gd name="T47" fmla="*/ 1126 h 1404"/>
                <a:gd name="T48" fmla="*/ 998 w 2026"/>
                <a:gd name="T49" fmla="*/ 1014 h 1404"/>
                <a:gd name="T50" fmla="*/ 1038 w 2026"/>
                <a:gd name="T51" fmla="*/ 878 h 1404"/>
                <a:gd name="T52" fmla="*/ 1078 w 2026"/>
                <a:gd name="T53" fmla="*/ 720 h 1404"/>
                <a:gd name="T54" fmla="*/ 1120 w 2026"/>
                <a:gd name="T55" fmla="*/ 552 h 1404"/>
                <a:gd name="T56" fmla="*/ 1160 w 2026"/>
                <a:gd name="T57" fmla="*/ 384 h 1404"/>
                <a:gd name="T58" fmla="*/ 1200 w 2026"/>
                <a:gd name="T59" fmla="*/ 232 h 1404"/>
                <a:gd name="T60" fmla="*/ 1242 w 2026"/>
                <a:gd name="T61" fmla="*/ 108 h 1404"/>
                <a:gd name="T62" fmla="*/ 1282 w 2026"/>
                <a:gd name="T63" fmla="*/ 28 h 1404"/>
                <a:gd name="T64" fmla="*/ 1322 w 2026"/>
                <a:gd name="T65" fmla="*/ 0 h 1404"/>
                <a:gd name="T66" fmla="*/ 1364 w 2026"/>
                <a:gd name="T67" fmla="*/ 28 h 1404"/>
                <a:gd name="T68" fmla="*/ 1404 w 2026"/>
                <a:gd name="T69" fmla="*/ 108 h 1404"/>
                <a:gd name="T70" fmla="*/ 1446 w 2026"/>
                <a:gd name="T71" fmla="*/ 232 h 1404"/>
                <a:gd name="T72" fmla="*/ 1486 w 2026"/>
                <a:gd name="T73" fmla="*/ 384 h 1404"/>
                <a:gd name="T74" fmla="*/ 1526 w 2026"/>
                <a:gd name="T75" fmla="*/ 552 h 1404"/>
                <a:gd name="T76" fmla="*/ 1568 w 2026"/>
                <a:gd name="T77" fmla="*/ 720 h 1404"/>
                <a:gd name="T78" fmla="*/ 1608 w 2026"/>
                <a:gd name="T79" fmla="*/ 878 h 1404"/>
                <a:gd name="T80" fmla="*/ 1648 w 2026"/>
                <a:gd name="T81" fmla="*/ 1014 h 1404"/>
                <a:gd name="T82" fmla="*/ 1690 w 2026"/>
                <a:gd name="T83" fmla="*/ 1126 h 1404"/>
                <a:gd name="T84" fmla="*/ 1730 w 2026"/>
                <a:gd name="T85" fmla="*/ 1214 h 1404"/>
                <a:gd name="T86" fmla="*/ 1772 w 2026"/>
                <a:gd name="T87" fmla="*/ 1280 h 1404"/>
                <a:gd name="T88" fmla="*/ 1812 w 2026"/>
                <a:gd name="T89" fmla="*/ 1326 h 1404"/>
                <a:gd name="T90" fmla="*/ 1852 w 2026"/>
                <a:gd name="T91" fmla="*/ 1356 h 1404"/>
                <a:gd name="T92" fmla="*/ 1894 w 2026"/>
                <a:gd name="T93" fmla="*/ 1376 h 1404"/>
                <a:gd name="T94" fmla="*/ 1934 w 2026"/>
                <a:gd name="T95" fmla="*/ 1390 h 1404"/>
                <a:gd name="T96" fmla="*/ 1974 w 2026"/>
                <a:gd name="T97" fmla="*/ 1396 h 1404"/>
                <a:gd name="T98" fmla="*/ 2016 w 2026"/>
                <a:gd name="T99" fmla="*/ 140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6" h="1404">
                  <a:moveTo>
                    <a:pt x="0" y="1404"/>
                  </a:moveTo>
                  <a:lnTo>
                    <a:pt x="0" y="1404"/>
                  </a:lnTo>
                  <a:lnTo>
                    <a:pt x="10" y="1404"/>
                  </a:lnTo>
                  <a:lnTo>
                    <a:pt x="20" y="1404"/>
                  </a:lnTo>
                  <a:lnTo>
                    <a:pt x="30" y="1404"/>
                  </a:lnTo>
                  <a:lnTo>
                    <a:pt x="40" y="1404"/>
                  </a:lnTo>
                  <a:lnTo>
                    <a:pt x="50" y="1404"/>
                  </a:lnTo>
                  <a:lnTo>
                    <a:pt x="60" y="1404"/>
                  </a:lnTo>
                  <a:lnTo>
                    <a:pt x="70" y="1404"/>
                  </a:lnTo>
                  <a:lnTo>
                    <a:pt x="80" y="1404"/>
                  </a:lnTo>
                  <a:lnTo>
                    <a:pt x="90" y="1404"/>
                  </a:lnTo>
                  <a:lnTo>
                    <a:pt x="102" y="1404"/>
                  </a:lnTo>
                  <a:lnTo>
                    <a:pt x="112" y="1404"/>
                  </a:lnTo>
                  <a:lnTo>
                    <a:pt x="122" y="1404"/>
                  </a:lnTo>
                  <a:lnTo>
                    <a:pt x="132" y="1404"/>
                  </a:lnTo>
                  <a:lnTo>
                    <a:pt x="142" y="1404"/>
                  </a:lnTo>
                  <a:lnTo>
                    <a:pt x="152" y="1404"/>
                  </a:lnTo>
                  <a:lnTo>
                    <a:pt x="162" y="1404"/>
                  </a:lnTo>
                  <a:lnTo>
                    <a:pt x="172" y="1404"/>
                  </a:lnTo>
                  <a:lnTo>
                    <a:pt x="182" y="1404"/>
                  </a:lnTo>
                  <a:lnTo>
                    <a:pt x="192" y="1404"/>
                  </a:lnTo>
                  <a:lnTo>
                    <a:pt x="202" y="1404"/>
                  </a:lnTo>
                  <a:lnTo>
                    <a:pt x="214" y="1404"/>
                  </a:lnTo>
                  <a:lnTo>
                    <a:pt x="224" y="1404"/>
                  </a:lnTo>
                  <a:lnTo>
                    <a:pt x="234" y="1404"/>
                  </a:lnTo>
                  <a:lnTo>
                    <a:pt x="244" y="1404"/>
                  </a:lnTo>
                  <a:lnTo>
                    <a:pt x="254" y="1404"/>
                  </a:lnTo>
                  <a:lnTo>
                    <a:pt x="264" y="1404"/>
                  </a:lnTo>
                  <a:lnTo>
                    <a:pt x="274" y="1404"/>
                  </a:lnTo>
                  <a:lnTo>
                    <a:pt x="284" y="1404"/>
                  </a:lnTo>
                  <a:lnTo>
                    <a:pt x="294" y="1404"/>
                  </a:lnTo>
                  <a:lnTo>
                    <a:pt x="304" y="1404"/>
                  </a:lnTo>
                  <a:lnTo>
                    <a:pt x="314" y="1404"/>
                  </a:lnTo>
                  <a:lnTo>
                    <a:pt x="326" y="1404"/>
                  </a:lnTo>
                  <a:lnTo>
                    <a:pt x="336" y="1404"/>
                  </a:lnTo>
                  <a:lnTo>
                    <a:pt x="346" y="1404"/>
                  </a:lnTo>
                  <a:lnTo>
                    <a:pt x="356" y="1404"/>
                  </a:lnTo>
                  <a:lnTo>
                    <a:pt x="366" y="1404"/>
                  </a:lnTo>
                  <a:lnTo>
                    <a:pt x="376" y="1404"/>
                  </a:lnTo>
                  <a:lnTo>
                    <a:pt x="386" y="1404"/>
                  </a:lnTo>
                  <a:lnTo>
                    <a:pt x="396" y="1404"/>
                  </a:lnTo>
                  <a:lnTo>
                    <a:pt x="406" y="1404"/>
                  </a:lnTo>
                  <a:lnTo>
                    <a:pt x="416" y="1404"/>
                  </a:lnTo>
                  <a:lnTo>
                    <a:pt x="426" y="1404"/>
                  </a:lnTo>
                  <a:lnTo>
                    <a:pt x="438" y="1404"/>
                  </a:lnTo>
                  <a:lnTo>
                    <a:pt x="448" y="1404"/>
                  </a:lnTo>
                  <a:lnTo>
                    <a:pt x="458" y="1404"/>
                  </a:lnTo>
                  <a:lnTo>
                    <a:pt x="468" y="1404"/>
                  </a:lnTo>
                  <a:lnTo>
                    <a:pt x="478" y="1404"/>
                  </a:lnTo>
                  <a:lnTo>
                    <a:pt x="488" y="1404"/>
                  </a:lnTo>
                  <a:lnTo>
                    <a:pt x="498" y="1404"/>
                  </a:lnTo>
                  <a:lnTo>
                    <a:pt x="508" y="1404"/>
                  </a:lnTo>
                  <a:lnTo>
                    <a:pt x="518" y="1404"/>
                  </a:lnTo>
                  <a:lnTo>
                    <a:pt x="528" y="1404"/>
                  </a:lnTo>
                  <a:lnTo>
                    <a:pt x="538" y="1404"/>
                  </a:lnTo>
                  <a:lnTo>
                    <a:pt x="550" y="1404"/>
                  </a:lnTo>
                  <a:lnTo>
                    <a:pt x="560" y="1404"/>
                  </a:lnTo>
                  <a:lnTo>
                    <a:pt x="570" y="1404"/>
                  </a:lnTo>
                  <a:lnTo>
                    <a:pt x="580" y="1404"/>
                  </a:lnTo>
                  <a:lnTo>
                    <a:pt x="590" y="1402"/>
                  </a:lnTo>
                  <a:lnTo>
                    <a:pt x="600" y="1402"/>
                  </a:lnTo>
                  <a:lnTo>
                    <a:pt x="610" y="1402"/>
                  </a:lnTo>
                  <a:lnTo>
                    <a:pt x="620" y="1402"/>
                  </a:lnTo>
                  <a:lnTo>
                    <a:pt x="630" y="1400"/>
                  </a:lnTo>
                  <a:lnTo>
                    <a:pt x="640" y="1400"/>
                  </a:lnTo>
                  <a:lnTo>
                    <a:pt x="652" y="1398"/>
                  </a:lnTo>
                  <a:lnTo>
                    <a:pt x="662" y="1398"/>
                  </a:lnTo>
                  <a:lnTo>
                    <a:pt x="672" y="1396"/>
                  </a:lnTo>
                  <a:lnTo>
                    <a:pt x="682" y="1396"/>
                  </a:lnTo>
                  <a:lnTo>
                    <a:pt x="692" y="1394"/>
                  </a:lnTo>
                  <a:lnTo>
                    <a:pt x="702" y="1392"/>
                  </a:lnTo>
                  <a:lnTo>
                    <a:pt x="712" y="1390"/>
                  </a:lnTo>
                  <a:lnTo>
                    <a:pt x="722" y="1386"/>
                  </a:lnTo>
                  <a:lnTo>
                    <a:pt x="732" y="1384"/>
                  </a:lnTo>
                  <a:lnTo>
                    <a:pt x="742" y="1380"/>
                  </a:lnTo>
                  <a:lnTo>
                    <a:pt x="752" y="1376"/>
                  </a:lnTo>
                  <a:lnTo>
                    <a:pt x="764" y="1372"/>
                  </a:lnTo>
                  <a:lnTo>
                    <a:pt x="774" y="1368"/>
                  </a:lnTo>
                  <a:lnTo>
                    <a:pt x="784" y="1362"/>
                  </a:lnTo>
                  <a:lnTo>
                    <a:pt x="794" y="1356"/>
                  </a:lnTo>
                  <a:lnTo>
                    <a:pt x="804" y="1350"/>
                  </a:lnTo>
                  <a:lnTo>
                    <a:pt x="814" y="1344"/>
                  </a:lnTo>
                  <a:lnTo>
                    <a:pt x="824" y="1334"/>
                  </a:lnTo>
                  <a:lnTo>
                    <a:pt x="834" y="1326"/>
                  </a:lnTo>
                  <a:lnTo>
                    <a:pt x="844" y="1316"/>
                  </a:lnTo>
                  <a:lnTo>
                    <a:pt x="854" y="1306"/>
                  </a:lnTo>
                  <a:lnTo>
                    <a:pt x="864" y="1294"/>
                  </a:lnTo>
                  <a:lnTo>
                    <a:pt x="874" y="1280"/>
                  </a:lnTo>
                  <a:lnTo>
                    <a:pt x="886" y="1266"/>
                  </a:lnTo>
                  <a:lnTo>
                    <a:pt x="896" y="1250"/>
                  </a:lnTo>
                  <a:lnTo>
                    <a:pt x="906" y="1232"/>
                  </a:lnTo>
                  <a:lnTo>
                    <a:pt x="916" y="1214"/>
                  </a:lnTo>
                  <a:lnTo>
                    <a:pt x="926" y="1196"/>
                  </a:lnTo>
                  <a:lnTo>
                    <a:pt x="936" y="1174"/>
                  </a:lnTo>
                  <a:lnTo>
                    <a:pt x="946" y="1152"/>
                  </a:lnTo>
                  <a:lnTo>
                    <a:pt x="956" y="1126"/>
                  </a:lnTo>
                  <a:lnTo>
                    <a:pt x="966" y="1100"/>
                  </a:lnTo>
                  <a:lnTo>
                    <a:pt x="976" y="1074"/>
                  </a:lnTo>
                  <a:lnTo>
                    <a:pt x="986" y="1044"/>
                  </a:lnTo>
                  <a:lnTo>
                    <a:pt x="998" y="1014"/>
                  </a:lnTo>
                  <a:lnTo>
                    <a:pt x="1008" y="982"/>
                  </a:lnTo>
                  <a:lnTo>
                    <a:pt x="1018" y="948"/>
                  </a:lnTo>
                  <a:lnTo>
                    <a:pt x="1028" y="914"/>
                  </a:lnTo>
                  <a:lnTo>
                    <a:pt x="1038" y="878"/>
                  </a:lnTo>
                  <a:lnTo>
                    <a:pt x="1048" y="840"/>
                  </a:lnTo>
                  <a:lnTo>
                    <a:pt x="1058" y="802"/>
                  </a:lnTo>
                  <a:lnTo>
                    <a:pt x="1068" y="762"/>
                  </a:lnTo>
                  <a:lnTo>
                    <a:pt x="1078" y="720"/>
                  </a:lnTo>
                  <a:lnTo>
                    <a:pt x="1088" y="680"/>
                  </a:lnTo>
                  <a:lnTo>
                    <a:pt x="1098" y="638"/>
                  </a:lnTo>
                  <a:lnTo>
                    <a:pt x="1110" y="596"/>
                  </a:lnTo>
                  <a:lnTo>
                    <a:pt x="1120" y="552"/>
                  </a:lnTo>
                  <a:lnTo>
                    <a:pt x="1130" y="510"/>
                  </a:lnTo>
                  <a:lnTo>
                    <a:pt x="1140" y="468"/>
                  </a:lnTo>
                  <a:lnTo>
                    <a:pt x="1150" y="426"/>
                  </a:lnTo>
                  <a:lnTo>
                    <a:pt x="1160" y="384"/>
                  </a:lnTo>
                  <a:lnTo>
                    <a:pt x="1170" y="344"/>
                  </a:lnTo>
                  <a:lnTo>
                    <a:pt x="1180" y="306"/>
                  </a:lnTo>
                  <a:lnTo>
                    <a:pt x="1190" y="268"/>
                  </a:lnTo>
                  <a:lnTo>
                    <a:pt x="1200" y="232"/>
                  </a:lnTo>
                  <a:lnTo>
                    <a:pt x="1210" y="198"/>
                  </a:lnTo>
                  <a:lnTo>
                    <a:pt x="1222" y="166"/>
                  </a:lnTo>
                  <a:lnTo>
                    <a:pt x="1232" y="136"/>
                  </a:lnTo>
                  <a:lnTo>
                    <a:pt x="1242" y="108"/>
                  </a:lnTo>
                  <a:lnTo>
                    <a:pt x="1252" y="84"/>
                  </a:lnTo>
                  <a:lnTo>
                    <a:pt x="1262" y="62"/>
                  </a:lnTo>
                  <a:lnTo>
                    <a:pt x="1272" y="44"/>
                  </a:lnTo>
                  <a:lnTo>
                    <a:pt x="1282" y="28"/>
                  </a:lnTo>
                  <a:lnTo>
                    <a:pt x="1292" y="16"/>
                  </a:lnTo>
                  <a:lnTo>
                    <a:pt x="1302" y="8"/>
                  </a:lnTo>
                  <a:lnTo>
                    <a:pt x="1312" y="2"/>
                  </a:lnTo>
                  <a:lnTo>
                    <a:pt x="1322" y="0"/>
                  </a:lnTo>
                  <a:lnTo>
                    <a:pt x="1334" y="2"/>
                  </a:lnTo>
                  <a:lnTo>
                    <a:pt x="1344" y="8"/>
                  </a:lnTo>
                  <a:lnTo>
                    <a:pt x="1354" y="16"/>
                  </a:lnTo>
                  <a:lnTo>
                    <a:pt x="1364" y="28"/>
                  </a:lnTo>
                  <a:lnTo>
                    <a:pt x="1374" y="44"/>
                  </a:lnTo>
                  <a:lnTo>
                    <a:pt x="1384" y="62"/>
                  </a:lnTo>
                  <a:lnTo>
                    <a:pt x="1394" y="84"/>
                  </a:lnTo>
                  <a:lnTo>
                    <a:pt x="1404" y="108"/>
                  </a:lnTo>
                  <a:lnTo>
                    <a:pt x="1414" y="136"/>
                  </a:lnTo>
                  <a:lnTo>
                    <a:pt x="1424" y="166"/>
                  </a:lnTo>
                  <a:lnTo>
                    <a:pt x="1434" y="198"/>
                  </a:lnTo>
                  <a:lnTo>
                    <a:pt x="1446" y="232"/>
                  </a:lnTo>
                  <a:lnTo>
                    <a:pt x="1456" y="268"/>
                  </a:lnTo>
                  <a:lnTo>
                    <a:pt x="1466" y="306"/>
                  </a:lnTo>
                  <a:lnTo>
                    <a:pt x="1476" y="344"/>
                  </a:lnTo>
                  <a:lnTo>
                    <a:pt x="1486" y="384"/>
                  </a:lnTo>
                  <a:lnTo>
                    <a:pt x="1496" y="426"/>
                  </a:lnTo>
                  <a:lnTo>
                    <a:pt x="1506" y="468"/>
                  </a:lnTo>
                  <a:lnTo>
                    <a:pt x="1516" y="510"/>
                  </a:lnTo>
                  <a:lnTo>
                    <a:pt x="1526" y="552"/>
                  </a:lnTo>
                  <a:lnTo>
                    <a:pt x="1536" y="596"/>
                  </a:lnTo>
                  <a:lnTo>
                    <a:pt x="1546" y="638"/>
                  </a:lnTo>
                  <a:lnTo>
                    <a:pt x="1558" y="680"/>
                  </a:lnTo>
                  <a:lnTo>
                    <a:pt x="1568" y="720"/>
                  </a:lnTo>
                  <a:lnTo>
                    <a:pt x="1578" y="762"/>
                  </a:lnTo>
                  <a:lnTo>
                    <a:pt x="1588" y="802"/>
                  </a:lnTo>
                  <a:lnTo>
                    <a:pt x="1598" y="840"/>
                  </a:lnTo>
                  <a:lnTo>
                    <a:pt x="1608" y="878"/>
                  </a:lnTo>
                  <a:lnTo>
                    <a:pt x="1618" y="914"/>
                  </a:lnTo>
                  <a:lnTo>
                    <a:pt x="1628" y="948"/>
                  </a:lnTo>
                  <a:lnTo>
                    <a:pt x="1638" y="982"/>
                  </a:lnTo>
                  <a:lnTo>
                    <a:pt x="1648" y="1014"/>
                  </a:lnTo>
                  <a:lnTo>
                    <a:pt x="1660" y="1044"/>
                  </a:lnTo>
                  <a:lnTo>
                    <a:pt x="1670" y="1074"/>
                  </a:lnTo>
                  <a:lnTo>
                    <a:pt x="1680" y="1100"/>
                  </a:lnTo>
                  <a:lnTo>
                    <a:pt x="1690" y="1126"/>
                  </a:lnTo>
                  <a:lnTo>
                    <a:pt x="1700" y="1152"/>
                  </a:lnTo>
                  <a:lnTo>
                    <a:pt x="1710" y="1174"/>
                  </a:lnTo>
                  <a:lnTo>
                    <a:pt x="1720" y="1196"/>
                  </a:lnTo>
                  <a:lnTo>
                    <a:pt x="1730" y="1214"/>
                  </a:lnTo>
                  <a:lnTo>
                    <a:pt x="1740" y="1232"/>
                  </a:lnTo>
                  <a:lnTo>
                    <a:pt x="1750" y="1250"/>
                  </a:lnTo>
                  <a:lnTo>
                    <a:pt x="1760" y="1266"/>
                  </a:lnTo>
                  <a:lnTo>
                    <a:pt x="1772" y="1280"/>
                  </a:lnTo>
                  <a:lnTo>
                    <a:pt x="1782" y="1294"/>
                  </a:lnTo>
                  <a:lnTo>
                    <a:pt x="1792" y="1306"/>
                  </a:lnTo>
                  <a:lnTo>
                    <a:pt x="1802" y="1316"/>
                  </a:lnTo>
                  <a:lnTo>
                    <a:pt x="1812" y="1326"/>
                  </a:lnTo>
                  <a:lnTo>
                    <a:pt x="1822" y="1334"/>
                  </a:lnTo>
                  <a:lnTo>
                    <a:pt x="1832" y="1344"/>
                  </a:lnTo>
                  <a:lnTo>
                    <a:pt x="1842" y="1350"/>
                  </a:lnTo>
                  <a:lnTo>
                    <a:pt x="1852" y="1356"/>
                  </a:lnTo>
                  <a:lnTo>
                    <a:pt x="1862" y="1362"/>
                  </a:lnTo>
                  <a:lnTo>
                    <a:pt x="1872" y="1368"/>
                  </a:lnTo>
                  <a:lnTo>
                    <a:pt x="1884" y="1372"/>
                  </a:lnTo>
                  <a:lnTo>
                    <a:pt x="1894" y="1376"/>
                  </a:lnTo>
                  <a:lnTo>
                    <a:pt x="1904" y="1380"/>
                  </a:lnTo>
                  <a:lnTo>
                    <a:pt x="1914" y="1384"/>
                  </a:lnTo>
                  <a:lnTo>
                    <a:pt x="1924" y="1386"/>
                  </a:lnTo>
                  <a:lnTo>
                    <a:pt x="1934" y="1390"/>
                  </a:lnTo>
                  <a:lnTo>
                    <a:pt x="1944" y="1392"/>
                  </a:lnTo>
                  <a:lnTo>
                    <a:pt x="1954" y="1394"/>
                  </a:lnTo>
                  <a:lnTo>
                    <a:pt x="1964" y="1396"/>
                  </a:lnTo>
                  <a:lnTo>
                    <a:pt x="1974" y="1396"/>
                  </a:lnTo>
                  <a:lnTo>
                    <a:pt x="1984" y="1398"/>
                  </a:lnTo>
                  <a:lnTo>
                    <a:pt x="1994" y="1398"/>
                  </a:lnTo>
                  <a:lnTo>
                    <a:pt x="2006" y="1400"/>
                  </a:lnTo>
                  <a:lnTo>
                    <a:pt x="2016" y="1400"/>
                  </a:lnTo>
                  <a:lnTo>
                    <a:pt x="2026" y="1402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33CC33">
                <a:alpha val="80000"/>
              </a:srgbClr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6" name="Line 145"/>
            <p:cNvSpPr>
              <a:spLocks noChangeShapeType="1"/>
            </p:cNvSpPr>
            <p:nvPr/>
          </p:nvSpPr>
          <p:spPr bwMode="auto">
            <a:xfrm>
              <a:off x="1898461" y="2940738"/>
              <a:ext cx="26430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" name="Left Brace 2"/>
            <p:cNvSpPr/>
            <p:nvPr/>
          </p:nvSpPr>
          <p:spPr bwMode="auto">
            <a:xfrm>
              <a:off x="1016000" y="1918724"/>
              <a:ext cx="534154" cy="3926531"/>
            </a:xfrm>
            <a:prstGeom prst="leftBrace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</p:grpSp>
      <p:sp>
        <p:nvSpPr>
          <p:cNvPr id="157" name="Text Box 151"/>
          <p:cNvSpPr txBox="1">
            <a:spLocks noChangeArrowheads="1"/>
          </p:cNvSpPr>
          <p:nvPr/>
        </p:nvSpPr>
        <p:spPr bwMode="auto">
          <a:xfrm>
            <a:off x="224826" y="5638211"/>
            <a:ext cx="284648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</a:rPr>
              <a:t>S</a:t>
            </a:r>
            <a:r>
              <a:rPr lang="en-US" altLang="en-US" b="1" dirty="0" smtClean="0">
                <a:solidFill>
                  <a:srgbClr val="FFC000"/>
                </a:solidFill>
              </a:rPr>
              <a:t>ame Thing But</a:t>
            </a:r>
          </a:p>
          <a:p>
            <a:pPr eaLnBrk="1" hangingPunct="1"/>
            <a:r>
              <a:rPr lang="en-US" altLang="en-US" b="1" dirty="0">
                <a:solidFill>
                  <a:srgbClr val="FFC000"/>
                </a:solidFill>
              </a:rPr>
              <a:t>V</a:t>
            </a:r>
            <a:r>
              <a:rPr lang="en-US" altLang="en-US" b="1" dirty="0" smtClean="0">
                <a:solidFill>
                  <a:srgbClr val="FFC000"/>
                </a:solidFill>
              </a:rPr>
              <a:t>iewed </a:t>
            </a:r>
            <a:r>
              <a:rPr lang="en-US" altLang="en-US" b="1" dirty="0">
                <a:solidFill>
                  <a:srgbClr val="FFC000"/>
                </a:solidFill>
              </a:rPr>
              <a:t>D</a:t>
            </a:r>
            <a:r>
              <a:rPr lang="en-US" altLang="en-US" b="1" dirty="0" smtClean="0">
                <a:solidFill>
                  <a:srgbClr val="FFC000"/>
                </a:solidFill>
              </a:rPr>
              <a:t>ifferently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040295"/>
            <a:ext cx="5991225" cy="553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4982" y="4817309"/>
            <a:ext cx="2650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Area </a:t>
            </a:r>
            <a:r>
              <a:rPr lang="en-US" b="1" dirty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ROC Curve (AUC</a:t>
            </a:r>
            <a:r>
              <a:rPr lang="en-US" b="1" dirty="0">
                <a:latin typeface="+mn-lt"/>
              </a:rPr>
              <a:t>) </a:t>
            </a:r>
          </a:p>
        </p:txBody>
      </p:sp>
      <p:sp>
        <p:nvSpPr>
          <p:cNvPr id="5" name="Right Triangle 4"/>
          <p:cNvSpPr/>
          <p:nvPr/>
        </p:nvSpPr>
        <p:spPr bwMode="auto">
          <a:xfrm flipH="1">
            <a:off x="2852529" y="1451112"/>
            <a:ext cx="4263887" cy="4263887"/>
          </a:xfrm>
          <a:prstGeom prst="rtTriangl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Freeform 5"/>
          <p:cNvSpPr/>
          <p:nvPr/>
        </p:nvSpPr>
        <p:spPr bwMode="auto">
          <a:xfrm>
            <a:off x="2915216" y="1457608"/>
            <a:ext cx="4191754" cy="4237022"/>
          </a:xfrm>
          <a:custGeom>
            <a:avLst/>
            <a:gdLst>
              <a:gd name="connsiteX0" fmla="*/ 4191754 w 4191754"/>
              <a:gd name="connsiteY0" fmla="*/ 0 h 4237022"/>
              <a:gd name="connsiteX1" fmla="*/ 3503691 w 4191754"/>
              <a:gd name="connsiteY1" fmla="*/ 162962 h 4237022"/>
              <a:gd name="connsiteX2" fmla="*/ 2580237 w 4191754"/>
              <a:gd name="connsiteY2" fmla="*/ 516047 h 4237022"/>
              <a:gd name="connsiteX3" fmla="*/ 1711105 w 4191754"/>
              <a:gd name="connsiteY3" fmla="*/ 995881 h 4237022"/>
              <a:gd name="connsiteX4" fmla="*/ 1303699 w 4191754"/>
              <a:gd name="connsiteY4" fmla="*/ 1358020 h 4237022"/>
              <a:gd name="connsiteX5" fmla="*/ 851026 w 4191754"/>
              <a:gd name="connsiteY5" fmla="*/ 1855960 h 4237022"/>
              <a:gd name="connsiteX6" fmla="*/ 488887 w 4191754"/>
              <a:gd name="connsiteY6" fmla="*/ 2480649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  <a:gd name="connsiteX0" fmla="*/ 4191754 w 4191754"/>
              <a:gd name="connsiteY0" fmla="*/ 0 h 4237022"/>
              <a:gd name="connsiteX1" fmla="*/ 3503691 w 4191754"/>
              <a:gd name="connsiteY1" fmla="*/ 162962 h 4237022"/>
              <a:gd name="connsiteX2" fmla="*/ 2580237 w 4191754"/>
              <a:gd name="connsiteY2" fmla="*/ 516047 h 4237022"/>
              <a:gd name="connsiteX3" fmla="*/ 1720630 w 4191754"/>
              <a:gd name="connsiteY3" fmla="*/ 1010169 h 4237022"/>
              <a:gd name="connsiteX4" fmla="*/ 1303699 w 4191754"/>
              <a:gd name="connsiteY4" fmla="*/ 1358020 h 4237022"/>
              <a:gd name="connsiteX5" fmla="*/ 851026 w 4191754"/>
              <a:gd name="connsiteY5" fmla="*/ 1855960 h 4237022"/>
              <a:gd name="connsiteX6" fmla="*/ 488887 w 4191754"/>
              <a:gd name="connsiteY6" fmla="*/ 2480649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  <a:gd name="connsiteX0" fmla="*/ 4191754 w 4191754"/>
              <a:gd name="connsiteY0" fmla="*/ 0 h 4237022"/>
              <a:gd name="connsiteX1" fmla="*/ 3503691 w 4191754"/>
              <a:gd name="connsiteY1" fmla="*/ 162962 h 4237022"/>
              <a:gd name="connsiteX2" fmla="*/ 2613575 w 4191754"/>
              <a:gd name="connsiteY2" fmla="*/ 516047 h 4237022"/>
              <a:gd name="connsiteX3" fmla="*/ 1720630 w 4191754"/>
              <a:gd name="connsiteY3" fmla="*/ 1010169 h 4237022"/>
              <a:gd name="connsiteX4" fmla="*/ 1303699 w 4191754"/>
              <a:gd name="connsiteY4" fmla="*/ 1358020 h 4237022"/>
              <a:gd name="connsiteX5" fmla="*/ 851026 w 4191754"/>
              <a:gd name="connsiteY5" fmla="*/ 1855960 h 4237022"/>
              <a:gd name="connsiteX6" fmla="*/ 488887 w 4191754"/>
              <a:gd name="connsiteY6" fmla="*/ 2480649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  <a:gd name="connsiteX0" fmla="*/ 4191754 w 4191754"/>
              <a:gd name="connsiteY0" fmla="*/ 0 h 4237022"/>
              <a:gd name="connsiteX1" fmla="*/ 3503691 w 4191754"/>
              <a:gd name="connsiteY1" fmla="*/ 162962 h 4237022"/>
              <a:gd name="connsiteX2" fmla="*/ 2613575 w 4191754"/>
              <a:gd name="connsiteY2" fmla="*/ 516047 h 4237022"/>
              <a:gd name="connsiteX3" fmla="*/ 1720630 w 4191754"/>
              <a:gd name="connsiteY3" fmla="*/ 1010169 h 4237022"/>
              <a:gd name="connsiteX4" fmla="*/ 1303699 w 4191754"/>
              <a:gd name="connsiteY4" fmla="*/ 1358020 h 4237022"/>
              <a:gd name="connsiteX5" fmla="*/ 860551 w 4191754"/>
              <a:gd name="connsiteY5" fmla="*/ 1875010 h 4237022"/>
              <a:gd name="connsiteX6" fmla="*/ 488887 w 4191754"/>
              <a:gd name="connsiteY6" fmla="*/ 2480649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  <a:gd name="connsiteX0" fmla="*/ 4191754 w 4191754"/>
              <a:gd name="connsiteY0" fmla="*/ 0 h 4237022"/>
              <a:gd name="connsiteX1" fmla="*/ 3503691 w 4191754"/>
              <a:gd name="connsiteY1" fmla="*/ 162962 h 4237022"/>
              <a:gd name="connsiteX2" fmla="*/ 2613575 w 4191754"/>
              <a:gd name="connsiteY2" fmla="*/ 516047 h 4237022"/>
              <a:gd name="connsiteX3" fmla="*/ 1720630 w 4191754"/>
              <a:gd name="connsiteY3" fmla="*/ 1010169 h 4237022"/>
              <a:gd name="connsiteX4" fmla="*/ 1303699 w 4191754"/>
              <a:gd name="connsiteY4" fmla="*/ 1358020 h 4237022"/>
              <a:gd name="connsiteX5" fmla="*/ 860551 w 4191754"/>
              <a:gd name="connsiteY5" fmla="*/ 1875010 h 4237022"/>
              <a:gd name="connsiteX6" fmla="*/ 498412 w 4191754"/>
              <a:gd name="connsiteY6" fmla="*/ 2494936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  <a:gd name="connsiteX0" fmla="*/ 4191754 w 4191754"/>
              <a:gd name="connsiteY0" fmla="*/ 0 h 4237022"/>
              <a:gd name="connsiteX1" fmla="*/ 3527503 w 4191754"/>
              <a:gd name="connsiteY1" fmla="*/ 172487 h 4237022"/>
              <a:gd name="connsiteX2" fmla="*/ 2613575 w 4191754"/>
              <a:gd name="connsiteY2" fmla="*/ 516047 h 4237022"/>
              <a:gd name="connsiteX3" fmla="*/ 1720630 w 4191754"/>
              <a:gd name="connsiteY3" fmla="*/ 1010169 h 4237022"/>
              <a:gd name="connsiteX4" fmla="*/ 1303699 w 4191754"/>
              <a:gd name="connsiteY4" fmla="*/ 1358020 h 4237022"/>
              <a:gd name="connsiteX5" fmla="*/ 860551 w 4191754"/>
              <a:gd name="connsiteY5" fmla="*/ 1875010 h 4237022"/>
              <a:gd name="connsiteX6" fmla="*/ 498412 w 4191754"/>
              <a:gd name="connsiteY6" fmla="*/ 2494936 h 4237022"/>
              <a:gd name="connsiteX7" fmla="*/ 199176 w 4191754"/>
              <a:gd name="connsiteY7" fmla="*/ 3286408 h 4237022"/>
              <a:gd name="connsiteX8" fmla="*/ 0 w 4191754"/>
              <a:gd name="connsiteY8" fmla="*/ 4237022 h 42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754" h="4237022">
                <a:moveTo>
                  <a:pt x="4191754" y="0"/>
                </a:moveTo>
                <a:lnTo>
                  <a:pt x="3527503" y="172487"/>
                </a:lnTo>
                <a:lnTo>
                  <a:pt x="2613575" y="516047"/>
                </a:lnTo>
                <a:lnTo>
                  <a:pt x="1720630" y="1010169"/>
                </a:lnTo>
                <a:lnTo>
                  <a:pt x="1303699" y="1358020"/>
                </a:lnTo>
                <a:lnTo>
                  <a:pt x="860551" y="1875010"/>
                </a:lnTo>
                <a:lnTo>
                  <a:pt x="498412" y="2494936"/>
                </a:lnTo>
                <a:lnTo>
                  <a:pt x="199176" y="3286408"/>
                </a:lnTo>
                <a:lnTo>
                  <a:pt x="0" y="4237022"/>
                </a:lnTo>
              </a:path>
            </a:pathLst>
          </a:cu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4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4" descr="ro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73" y="1081818"/>
            <a:ext cx="5463189" cy="5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61052" y="6301409"/>
            <a:ext cx="7305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TPF </a:t>
            </a:r>
            <a:r>
              <a:rPr lang="en-US" altLang="en-US" sz="2000" b="1" i="1" dirty="0">
                <a:solidFill>
                  <a:schemeClr val="tx1"/>
                </a:solidFill>
              </a:rPr>
              <a:t>vs </a:t>
            </a:r>
            <a:r>
              <a:rPr lang="en-US" altLang="en-US" sz="2000" b="1" dirty="0">
                <a:solidFill>
                  <a:schemeClr val="tx1"/>
                </a:solidFill>
              </a:rPr>
              <a:t>FPF for 108 US radiologists in study by Beam et al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16728" y="6281600"/>
            <a:ext cx="7127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Chest </a:t>
            </a:r>
            <a:r>
              <a:rPr lang="en-US" altLang="en-US" dirty="0">
                <a:solidFill>
                  <a:schemeClr val="tx1"/>
                </a:solidFill>
              </a:rPr>
              <a:t>film study by E. James </a:t>
            </a:r>
            <a:r>
              <a:rPr lang="en-US" altLang="en-US" dirty="0" err="1">
                <a:solidFill>
                  <a:schemeClr val="tx1"/>
                </a:solidFill>
              </a:rPr>
              <a:t>Potchen</a:t>
            </a:r>
            <a:r>
              <a:rPr lang="en-US" altLang="en-US" dirty="0">
                <a:solidFill>
                  <a:schemeClr val="tx1"/>
                </a:solidFill>
              </a:rPr>
              <a:t>, M.D., </a:t>
            </a:r>
            <a:r>
              <a:rPr lang="en-US" altLang="en-US" dirty="0" smtClean="0">
                <a:solidFill>
                  <a:schemeClr val="tx1"/>
                </a:solidFill>
              </a:rPr>
              <a:t>1999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6" y="953501"/>
            <a:ext cx="8355807" cy="52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Observers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595" y="990600"/>
            <a:ext cx="7378810" cy="5303520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97" y="2151406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303" y="1405087"/>
            <a:ext cx="7796832" cy="4880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10280" y="2417275"/>
            <a:ext cx="2073244" cy="3927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2746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053" y="990600"/>
            <a:ext cx="5173893" cy="564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860894" y="2417275"/>
            <a:ext cx="2073244" cy="71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1023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Observer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919797"/>
            <a:ext cx="5962650" cy="59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634557" y="3718107"/>
            <a:ext cx="2190939" cy="86294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42141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Hotelling Observer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109" y="990600"/>
            <a:ext cx="5081781" cy="5776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788466" y="4635373"/>
            <a:ext cx="2254313" cy="80575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3313567" y="2833734"/>
            <a:ext cx="968722" cy="3927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3029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Variants</a:t>
            </a:r>
            <a:endParaRPr lang="en-US" dirty="0"/>
          </a:p>
        </p:txBody>
      </p:sp>
      <p:pic>
        <p:nvPicPr>
          <p:cNvPr id="49154" name="Picture 2" descr="https://i.stack.imgur.com/kF3p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066800"/>
            <a:ext cx="8410575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Channelized Observer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1" y="869067"/>
            <a:ext cx="4880578" cy="57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253" y="1216977"/>
            <a:ext cx="8101494" cy="4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" y="1978342"/>
            <a:ext cx="8623496" cy="36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Observer</a:t>
            </a:r>
            <a:endParaRPr lang="en-US" dirty="0"/>
          </a:p>
        </p:txBody>
      </p:sp>
      <p:pic>
        <p:nvPicPr>
          <p:cNvPr id="6146" name="Picture 2" descr="Image result for xor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1756410"/>
            <a:ext cx="7766308" cy="43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Supervised</a:t>
            </a:r>
            <a:r>
              <a:rPr lang="en-US" dirty="0"/>
              <a:t>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94095"/>
            <a:ext cx="8677275" cy="4400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1369" y="6004677"/>
            <a:ext cx="653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www.youtube.com/watch?v=kNPGXgzxoHw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17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XOR Problem</a:t>
            </a:r>
            <a:endParaRPr lang="en-US" dirty="0"/>
          </a:p>
        </p:txBody>
      </p:sp>
      <p:pic>
        <p:nvPicPr>
          <p:cNvPr id="5122" name="Picture 2" descr="Image result for xor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07" y="1272064"/>
            <a:ext cx="6382385" cy="47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Radiomics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43000"/>
            <a:ext cx="8312727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870" y="6027003"/>
            <a:ext cx="8903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www.nature.com/articles/s41598-017-05848-2.pdf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50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82" y="2735568"/>
            <a:ext cx="3290357" cy="21488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4000" b="1" kern="0" dirty="0" smtClean="0"/>
              <a:t>BB11 Homework</a:t>
            </a:r>
            <a:endParaRPr lang="en-US" sz="4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339" y="4969623"/>
            <a:ext cx="6959601" cy="174804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/>
              <a:t>Compute sensitivity and specificity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/>
              <a:t>Make an example so that </a:t>
            </a:r>
            <a:r>
              <a:rPr lang="en-US" sz="2400" kern="0" dirty="0"/>
              <a:t>sensitivity and </a:t>
            </a:r>
            <a:r>
              <a:rPr lang="en-US" sz="2400" kern="0" dirty="0" smtClean="0"/>
              <a:t>specificity are 90% and 80% respectively</a:t>
            </a:r>
          </a:p>
          <a:p>
            <a:pPr eaLnBrk="1" hangingPunct="1">
              <a:buClrTx/>
            </a:pPr>
            <a:r>
              <a:rPr lang="en-US" sz="2400" kern="0" dirty="0" smtClean="0">
                <a:solidFill>
                  <a:srgbClr val="FF0000"/>
                </a:solidFill>
              </a:rPr>
              <a:t>Due Date: Same (Week Later)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26" y="2705992"/>
            <a:ext cx="3331021" cy="2178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348" y="1004301"/>
            <a:ext cx="816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the MatLab code on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://www.cns.nyu.edu/~lcv/ssim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 compute SSIM of the two photos (or other two photos): </a:t>
            </a:r>
            <a:endParaRPr lang="en-US" dirty="0"/>
          </a:p>
        </p:txBody>
      </p:sp>
      <p:pic>
        <p:nvPicPr>
          <p:cNvPr id="5122" name="Picture 2" descr="http://www.cns.nyu.edu/~lcv/ssim/einste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63" y="1924872"/>
            <a:ext cx="1888416" cy="18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ns.nyu.edu/~lcv/ssim/jp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80" y="1924872"/>
            <a:ext cx="1888416" cy="18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Reasonable!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621" y="1803950"/>
            <a:ext cx="7746756" cy="29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Divergence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4" y="2631083"/>
            <a:ext cx="4857750" cy="2362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4174" y="2261572"/>
            <a:ext cx="80543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err="1" smtClean="0">
                <a:latin typeface="Arial" panose="020B0604020202020204" pitchFamily="34" charset="0"/>
                <a:ea typeface="proxima-nova-1"/>
              </a:rPr>
              <a:t>Kullback-Leibler</a:t>
            </a:r>
            <a:r>
              <a:rPr lang="en-US" altLang="en-US" sz="2000" b="1" dirty="0" smtClean="0">
                <a:latin typeface="Arial" panose="020B0604020202020204" pitchFamily="34" charset="0"/>
                <a:ea typeface="proxima-nova-1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  <a:ea typeface="proxima-nova-1"/>
              </a:rPr>
              <a:t>Distance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proxima-nova-1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888" y="2633973"/>
            <a:ext cx="3342409" cy="2346614"/>
          </a:xfrm>
          <a:prstGeom prst="rect">
            <a:avLst/>
          </a:prstGeom>
        </p:spPr>
      </p:pic>
      <p:pic>
        <p:nvPicPr>
          <p:cNvPr id="11" name="Picture 10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0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 as K-L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7" y="1398031"/>
            <a:ext cx="8401465" cy="4630109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05" y="2593993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10132</TotalTime>
  <Words>800</Words>
  <Application>Microsoft Office PowerPoint</Application>
  <PresentationFormat>On-screen Show (4:3)</PresentationFormat>
  <Paragraphs>299</Paragraphs>
  <Slides>67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ＭＳ Ｐゴシック</vt:lpstr>
      <vt:lpstr>Arial</vt:lpstr>
      <vt:lpstr>Arial Unicode MS</vt:lpstr>
      <vt:lpstr>proxima-nova-1</vt:lpstr>
      <vt:lpstr>Times</vt:lpstr>
      <vt:lpstr>Times New Roman</vt:lpstr>
      <vt:lpstr>Wingdings</vt:lpstr>
      <vt:lpstr>Blank Presentation</vt:lpstr>
      <vt:lpstr>2_Blank Presentation</vt:lpstr>
      <vt:lpstr>MathType 6.0 Equation</vt:lpstr>
      <vt:lpstr>Equation</vt:lpstr>
      <vt:lpstr>PowerPoint Presentation</vt:lpstr>
      <vt:lpstr>PowerPoint Presentation</vt:lpstr>
      <vt:lpstr>5th Chapter</vt:lpstr>
      <vt:lpstr>Outline</vt:lpstr>
      <vt:lpstr>Mean Squared Error</vt:lpstr>
      <vt:lpstr>More Variants</vt:lpstr>
      <vt:lpstr>Very Reasonable!</vt:lpstr>
      <vt:lpstr>Information Divergence</vt:lpstr>
      <vt:lpstr>Mutual Info as K-L Distance</vt:lpstr>
      <vt:lpstr>Entropy</vt:lpstr>
      <vt:lpstr>Observation: MSE=225 </vt:lpstr>
      <vt:lpstr>Philosophy</vt:lpstr>
      <vt:lpstr>Instant Classic</vt:lpstr>
      <vt:lpstr>Example</vt:lpstr>
      <vt:lpstr>Structural Similarity</vt:lpstr>
      <vt:lpstr>Similarity: Luminance, Contrast, &amp; Structure</vt:lpstr>
      <vt:lpstr>Three Postulates</vt:lpstr>
      <vt:lpstr>Luminance Comparison</vt:lpstr>
      <vt:lpstr>Analysis on Luminance Term</vt:lpstr>
      <vt:lpstr>Contrast Comparison</vt:lpstr>
      <vt:lpstr>Analysis on Contrast Term</vt:lpstr>
      <vt:lpstr>Change over Background</vt:lpstr>
      <vt:lpstr>Structural Comparison</vt:lpstr>
      <vt:lpstr>Cauchy–Schwarz Inequality</vt:lpstr>
      <vt:lpstr>SSIM Is Born!</vt:lpstr>
      <vt:lpstr>Example</vt:lpstr>
      <vt:lpstr>SSIM Extensions</vt:lpstr>
      <vt:lpstr>Comments on Exam 1 in S’18</vt:lpstr>
      <vt:lpstr>Comments on Exam 1 in S’17</vt:lpstr>
      <vt:lpstr>Grading Policy &amp; Distribution’16</vt:lpstr>
      <vt:lpstr>Outline</vt:lpstr>
      <vt:lpstr>Signal to Noise Ratio (SNR)</vt:lpstr>
      <vt:lpstr>Spatial Resolution</vt:lpstr>
      <vt:lpstr>Modulation Transfer Function </vt:lpstr>
      <vt:lpstr>Contrast Resolution</vt:lpstr>
      <vt:lpstr>Metal Artifacts</vt:lpstr>
      <vt:lpstr>Outline</vt:lpstr>
      <vt:lpstr>Need for Task-specific Measures</vt:lpstr>
      <vt:lpstr>Four Cases (Two Error Types)</vt:lpstr>
      <vt:lpstr>Sensitivity &amp; Specificity</vt:lpstr>
      <vt:lpstr>PPV &amp; NPV</vt:lpstr>
      <vt:lpstr>Example</vt:lpstr>
      <vt:lpstr>Receiver Operating Characteristic</vt:lpstr>
      <vt:lpstr>TPF vs FPF</vt:lpstr>
      <vt:lpstr>Ideal Case</vt:lpstr>
      <vt:lpstr>More Realistic Case</vt:lpstr>
      <vt:lpstr>ROC: Less Aggressive</vt:lpstr>
      <vt:lpstr>ROC: Moderate</vt:lpstr>
      <vt:lpstr>ROC: More Aggressive</vt:lpstr>
      <vt:lpstr>ROC Curve</vt:lpstr>
      <vt:lpstr>Diagnostic Performance</vt:lpstr>
      <vt:lpstr>Area Under Curve</vt:lpstr>
      <vt:lpstr>Example</vt:lpstr>
      <vt:lpstr>Example</vt:lpstr>
      <vt:lpstr>Model Observers</vt:lpstr>
      <vt:lpstr>Imaging Model</vt:lpstr>
      <vt:lpstr>Binary Classification</vt:lpstr>
      <vt:lpstr>Ideal Observer</vt:lpstr>
      <vt:lpstr>Hotelling Observer</vt:lpstr>
      <vt:lpstr>Channelized Observer</vt:lpstr>
      <vt:lpstr>Four Channels</vt:lpstr>
      <vt:lpstr>Radiomics</vt:lpstr>
      <vt:lpstr>Nonlinear Observer</vt:lpstr>
      <vt:lpstr>Supervised Learning</vt:lpstr>
      <vt:lpstr>Fuzzy XOR Problem</vt:lpstr>
      <vt:lpstr>Deep Radiomics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2612</cp:revision>
  <cp:lastPrinted>2012-03-08T21:40:16Z</cp:lastPrinted>
  <dcterms:created xsi:type="dcterms:W3CDTF">2006-10-23T16:36:06Z</dcterms:created>
  <dcterms:modified xsi:type="dcterms:W3CDTF">2018-02-27T15:13:33Z</dcterms:modified>
</cp:coreProperties>
</file>