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4"/>
  </p:notesMasterIdLst>
  <p:handoutMasterIdLst>
    <p:handoutMasterId r:id="rId45"/>
  </p:handoutMasterIdLst>
  <p:sldIdLst>
    <p:sldId id="564" r:id="rId3"/>
    <p:sldId id="635" r:id="rId4"/>
    <p:sldId id="645" r:id="rId5"/>
    <p:sldId id="636" r:id="rId6"/>
    <p:sldId id="566" r:id="rId7"/>
    <p:sldId id="569" r:id="rId8"/>
    <p:sldId id="467" r:id="rId9"/>
    <p:sldId id="441" r:id="rId10"/>
    <p:sldId id="619" r:id="rId11"/>
    <p:sldId id="439" r:id="rId12"/>
    <p:sldId id="612" r:id="rId13"/>
    <p:sldId id="571" r:id="rId14"/>
    <p:sldId id="615" r:id="rId15"/>
    <p:sldId id="616" r:id="rId16"/>
    <p:sldId id="572" r:id="rId17"/>
    <p:sldId id="647" r:id="rId18"/>
    <p:sldId id="620" r:id="rId19"/>
    <p:sldId id="573" r:id="rId20"/>
    <p:sldId id="413" r:id="rId21"/>
    <p:sldId id="414" r:id="rId22"/>
    <p:sldId id="575" r:id="rId23"/>
    <p:sldId id="631" r:id="rId24"/>
    <p:sldId id="632" r:id="rId25"/>
    <p:sldId id="633" r:id="rId26"/>
    <p:sldId id="637" r:id="rId27"/>
    <p:sldId id="576" r:id="rId28"/>
    <p:sldId id="618" r:id="rId29"/>
    <p:sldId id="458" r:id="rId30"/>
    <p:sldId id="459" r:id="rId31"/>
    <p:sldId id="460" r:id="rId32"/>
    <p:sldId id="449" r:id="rId33"/>
    <p:sldId id="451" r:id="rId34"/>
    <p:sldId id="621" r:id="rId35"/>
    <p:sldId id="626" r:id="rId36"/>
    <p:sldId id="640" r:id="rId37"/>
    <p:sldId id="641" r:id="rId38"/>
    <p:sldId id="642" r:id="rId39"/>
    <p:sldId id="643" r:id="rId40"/>
    <p:sldId id="644" r:id="rId41"/>
    <p:sldId id="646" r:id="rId42"/>
    <p:sldId id="634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aramond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9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008000"/>
    <a:srgbClr val="006600"/>
    <a:srgbClr val="0033CC"/>
    <a:srgbClr val="FF0000"/>
    <a:srgbClr val="CCFFCC"/>
    <a:srgbClr val="A50021"/>
    <a:srgbClr val="660033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2" autoAdjust="0"/>
    <p:restoredTop sz="87408" autoAdjust="0"/>
  </p:normalViewPr>
  <p:slideViewPr>
    <p:cSldViewPr snapToGrid="0" showGuides="1">
      <p:cViewPr varScale="1">
        <p:scale>
          <a:sx n="101" d="100"/>
          <a:sy n="101" d="100"/>
        </p:scale>
        <p:origin x="1536" y="96"/>
      </p:cViewPr>
      <p:guideLst>
        <p:guide orient="horz" pos="2161"/>
        <p:guide pos="29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>
      <p:cViewPr varScale="1">
        <p:scale>
          <a:sx n="84" d="100"/>
          <a:sy n="84" d="100"/>
        </p:scale>
        <p:origin x="29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46D8321B-B1F8-47E2-9D75-5A7D0DBE1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8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7C08-D46C-4550-8D8F-27E1E0F58F4A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2E68-66C4-4B01-8D1F-712CF75BFD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2E5D3-627C-4511-B3F4-264A77E3CF6D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0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DA7D03F-0D9F-4D6E-A9DA-DA22B08C88F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D488692-0FB6-433E-9CFB-08D03A34DD8A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Line 29"/>
          <p:cNvSpPr>
            <a:spLocks noChangeShapeType="1"/>
          </p:cNvSpPr>
          <p:nvPr userDrawn="1"/>
        </p:nvSpPr>
        <p:spPr bwMode="auto">
          <a:xfrm>
            <a:off x="838200" y="457200"/>
            <a:ext cx="0" cy="6096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6" name="Line 30"/>
          <p:cNvSpPr>
            <a:spLocks noChangeShapeType="1"/>
          </p:cNvSpPr>
          <p:nvPr userDrawn="1"/>
        </p:nvSpPr>
        <p:spPr bwMode="auto">
          <a:xfrm>
            <a:off x="838200" y="6553200"/>
            <a:ext cx="7924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7" name="Line 31"/>
          <p:cNvSpPr>
            <a:spLocks noChangeShapeType="1"/>
          </p:cNvSpPr>
          <p:nvPr userDrawn="1"/>
        </p:nvSpPr>
        <p:spPr bwMode="auto">
          <a:xfrm flipV="1">
            <a:off x="8763000" y="5791200"/>
            <a:ext cx="0" cy="762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28" name="Line 32"/>
          <p:cNvSpPr>
            <a:spLocks noChangeShapeType="1"/>
          </p:cNvSpPr>
          <p:nvPr userDrawn="1"/>
        </p:nvSpPr>
        <p:spPr bwMode="auto">
          <a:xfrm flipH="1">
            <a:off x="6477000" y="5791200"/>
            <a:ext cx="2286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131" name="Line 35"/>
          <p:cNvSpPr>
            <a:spLocks noChangeShapeType="1"/>
          </p:cNvSpPr>
          <p:nvPr userDrawn="1"/>
        </p:nvSpPr>
        <p:spPr bwMode="auto">
          <a:xfrm>
            <a:off x="838200" y="457200"/>
            <a:ext cx="1295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4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7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2551609-7012-4524-8F91-CAEC89A8DA26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39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C38EB37-9F67-488F-AFCB-318363D4DA79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58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25EC937-4EEB-42FF-9745-F8ECC712C67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489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26E09F27-08E5-47E1-9081-CDEF6FA99715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47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CC251E47-B223-48F4-A299-CE4A766087D6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482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BB27830-E813-4D5B-BECC-EB4E76333BE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4196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8950E5CE-EF1E-495C-8D34-E9307ADFFB20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28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DA7D03F-0D9F-4D6E-A9DA-DA22B08C88F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86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D488692-0FB6-433E-9CFB-08D03A34DD8A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06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42551609-7012-4524-8F91-CAEC89A8DA26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EC38EB37-9F67-488F-AFCB-318363D4DA79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325EC937-4EEB-42FF-9745-F8ECC712C67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26E09F27-08E5-47E1-9081-CDEF6FA99715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0" y="6561666"/>
            <a:ext cx="914400" cy="29633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B050"/>
                </a:solidFill>
              </a:defRPr>
            </a:lvl1pPr>
          </a:lstStyle>
          <a:p>
            <a:pPr eaLnBrk="0" hangingPunct="0"/>
            <a:fld id="{CC251E47-B223-48F4-A299-CE4A766087D6}" type="slidenum">
              <a:rPr lang="en-US" smtClean="0">
                <a:latin typeface="Arial" charset="0"/>
                <a:cs typeface="+mn-cs"/>
              </a:rPr>
              <a:pPr eaLnBrk="0" hangingPunct="0"/>
              <a:t>‹#›</a:t>
            </a:fld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5BB27830-E813-4D5B-BECC-EB4E76333BEB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09538" y="6288088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/>
            <a:fld id="{8950E5CE-EF1E-495C-8D34-E9307ADFFB20}" type="slidenum">
              <a:rPr lang="en-US">
                <a:solidFill>
                  <a:srgbClr val="000000"/>
                </a:solidFill>
                <a:latin typeface="Arial" charset="0"/>
                <a:cs typeface="+mn-cs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>
            <a:off x="152400" y="6629400"/>
            <a:ext cx="533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43" name="Line 19"/>
          <p:cNvSpPr>
            <a:spLocks noChangeShapeType="1"/>
          </p:cNvSpPr>
          <p:nvPr userDrawn="1"/>
        </p:nvSpPr>
        <p:spPr bwMode="auto">
          <a:xfrm flipV="1">
            <a:off x="152400" y="6400800"/>
            <a:ext cx="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152400" y="6400800"/>
            <a:ext cx="228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691638"/>
          </a:solidFill>
          <a:latin typeface="Arial" charset="0"/>
          <a:ea typeface="ＭＳ Ｐゴシック" pitchFamily="116" charset="-128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rgbClr val="691638"/>
        </a:buClr>
        <a:buNone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C5A21"/>
        </a:buClr>
        <a:buFont typeface="Times" pitchFamily="18" charset="0"/>
        <a:buChar char="•"/>
        <a:defRPr sz="24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7ADB0"/>
        </a:buClr>
        <a:buChar char="•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20.png"/><Relationship Id="rId7" Type="http://schemas.openxmlformats.org/officeDocument/2006/relationships/image" Target="../media/image2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0" Type="http://schemas.openxmlformats.org/officeDocument/2006/relationships/image" Target="../media/image29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5.wmf"/><Relationship Id="rId5" Type="http://schemas.openxmlformats.org/officeDocument/2006/relationships/image" Target="../media/image46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42.wmf"/><Relationship Id="rId9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png"/><Relationship Id="rId5" Type="http://schemas.openxmlformats.org/officeDocument/2006/relationships/image" Target="../media/image65.wmf"/><Relationship Id="rId4" Type="http://schemas.openxmlformats.org/officeDocument/2006/relationships/oleObject" Target="../embeddings/oleObject1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Handbook_EngMath_Chaos_LogisticEq.html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rong.io/blog/deep-neural-networks-go-to-the-movi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freedictionary.com/mathematical+fun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49" y="55626"/>
            <a:ext cx="1682262" cy="1600200"/>
          </a:xfrm>
          <a:prstGeom prst="rect">
            <a:avLst/>
          </a:prstGeom>
        </p:spPr>
      </p:pic>
      <p:pic>
        <p:nvPicPr>
          <p:cNvPr id="8194" name="Picture 2" descr="lgplogo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" y="62177"/>
            <a:ext cx="6707205" cy="127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962"/>
            <a:ext cx="9144000" cy="1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0" y="1722874"/>
            <a:ext cx="9144000" cy="339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solidFill>
                  <a:schemeClr val="tx1"/>
                </a:solidFill>
              </a:rPr>
              <a:t>38655 </a:t>
            </a:r>
            <a:r>
              <a:rPr lang="en-US" sz="2400" dirty="0" smtClean="0">
                <a:solidFill>
                  <a:schemeClr val="tx1"/>
                </a:solidFill>
              </a:rPr>
              <a:t>BMED-2300-02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chemeClr val="tx1"/>
                </a:solidFill>
              </a:rPr>
              <a:t>Lecture 3: System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Ge Wang, PhD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Biomedical </a:t>
            </a:r>
            <a:r>
              <a:rPr lang="en-US" sz="2400" dirty="0">
                <a:solidFill>
                  <a:schemeClr val="tx1"/>
                </a:solidFill>
              </a:rPr>
              <a:t>Imaging </a:t>
            </a:r>
            <a:r>
              <a:rPr lang="en-US" sz="2400" dirty="0" smtClean="0">
                <a:solidFill>
                  <a:schemeClr val="tx1"/>
                </a:solidFill>
              </a:rPr>
              <a:t>Center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CBIS/BME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RPI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wangg6@rpi.edu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January 23, 2018</a:t>
            </a:r>
            <a:endParaRPr lang="en-US" sz="24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36876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96" y="2578668"/>
            <a:ext cx="2046695" cy="20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69" y="2856538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683744" y="4095553"/>
            <a:ext cx="1507131" cy="6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Key to Master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645706" y="4103763"/>
            <a:ext cx="1444105" cy="5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solidFill>
                  <a:srgbClr val="00B050"/>
                </a:solidFill>
              </a:rPr>
              <a:t>Nice to Know</a:t>
            </a:r>
          </a:p>
        </p:txBody>
      </p:sp>
    </p:spTree>
    <p:extLst>
      <p:ext uri="{BB962C8B-B14F-4D97-AF65-F5344CB8AC3E}">
        <p14:creationId xmlns:p14="http://schemas.microsoft.com/office/powerpoint/2010/main" val="7200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System</a:t>
            </a:r>
            <a:endParaRPr lang="en-US" sz="4000" dirty="0"/>
          </a:p>
        </p:txBody>
      </p:sp>
      <p:sp>
        <p:nvSpPr>
          <p:cNvPr id="3" name="Cube 2"/>
          <p:cNvSpPr/>
          <p:nvPr/>
        </p:nvSpPr>
        <p:spPr bwMode="auto">
          <a:xfrm>
            <a:off x="3083857" y="2097733"/>
            <a:ext cx="2886635" cy="224117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4" name="Right Arrow 3"/>
          <p:cNvSpPr/>
          <p:nvPr/>
        </p:nvSpPr>
        <p:spPr bwMode="auto">
          <a:xfrm>
            <a:off x="1111623" y="2781289"/>
            <a:ext cx="1604683" cy="99508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6320118" y="2781289"/>
            <a:ext cx="1604683" cy="995083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111623" y="1976709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0000"/>
                </a:solidFill>
              </a:rPr>
              <a:t>Input v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20118" y="1976709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B050"/>
                </a:solidFill>
              </a:rPr>
              <a:t>Output w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256915" y="3065610"/>
            <a:ext cx="21487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00FF"/>
                </a:solidFill>
              </a:rPr>
              <a:t>System</a:t>
            </a:r>
          </a:p>
          <a:p>
            <a:pPr algn="l"/>
            <a:r>
              <a:rPr lang="en-US" sz="2800" kern="0" dirty="0" smtClean="0">
                <a:solidFill>
                  <a:srgbClr val="0000FF"/>
                </a:solidFill>
              </a:rPr>
              <a:t>Operator </a:t>
            </a:r>
            <a:r>
              <a:rPr lang="en-US" sz="2800" i="1" kern="0" dirty="0" smtClean="0">
                <a:solidFill>
                  <a:srgbClr val="0000FF"/>
                </a:solidFill>
              </a:rPr>
              <a:t>L</a:t>
            </a:r>
            <a:endParaRPr lang="en-US" sz="2800" i="1" kern="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15" y="4829447"/>
            <a:ext cx="2066925" cy="14954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Rectangle 7"/>
          <p:cNvSpPr/>
          <p:nvPr/>
        </p:nvSpPr>
        <p:spPr bwMode="auto">
          <a:xfrm>
            <a:off x="4876186" y="5842522"/>
            <a:ext cx="233082" cy="4661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13" name="Picture 1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580" y="4338910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08" y="4295774"/>
            <a:ext cx="3421191" cy="256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System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>
            <a:off x="2258233" y="1555851"/>
            <a:ext cx="2886635" cy="224117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5" name="Right Arrow 4"/>
          <p:cNvSpPr/>
          <p:nvPr/>
        </p:nvSpPr>
        <p:spPr bwMode="auto">
          <a:xfrm>
            <a:off x="285999" y="1831032"/>
            <a:ext cx="1604683" cy="99508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" name="Right Arrow 5"/>
          <p:cNvSpPr/>
          <p:nvPr/>
        </p:nvSpPr>
        <p:spPr bwMode="auto">
          <a:xfrm>
            <a:off x="5494494" y="2239407"/>
            <a:ext cx="1604683" cy="995083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43712" y="2317848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00FF"/>
                </a:solidFill>
              </a:rPr>
              <a:t>System</a:t>
            </a:r>
            <a:endParaRPr lang="en-US" sz="2800" kern="0" dirty="0">
              <a:solidFill>
                <a:srgbClr val="0000FF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85998" y="2813786"/>
            <a:ext cx="1604683" cy="995083"/>
          </a:xfrm>
          <a:prstGeom prst="rightArrow">
            <a:avLst/>
          </a:prstGeom>
          <a:solidFill>
            <a:srgbClr val="FF66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85999" y="1205759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0000"/>
                </a:solidFill>
              </a:rPr>
              <a:t>Variable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85999" y="3666547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66FF"/>
                </a:solidFill>
              </a:rPr>
              <a:t>Reference</a:t>
            </a:r>
            <a:endParaRPr lang="en-US" sz="2800" kern="0" dirty="0">
              <a:solidFill>
                <a:srgbClr val="FF66FF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459071" y="3098891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B050"/>
                </a:solidFill>
              </a:rPr>
              <a:t>Signal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6200000">
            <a:off x="2735018" y="4271147"/>
            <a:ext cx="1604683" cy="995083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3960224" y="4559025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C000"/>
                </a:solidFill>
              </a:rPr>
              <a:t>Modifier</a:t>
            </a:r>
            <a:endParaRPr lang="en-US" sz="2800" kern="0" dirty="0">
              <a:solidFill>
                <a:srgbClr val="FFC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120" y="4649301"/>
            <a:ext cx="1658063" cy="2037772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6001374" y="4333692"/>
            <a:ext cx="30950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000" kern="0" dirty="0" smtClean="0">
                <a:solidFill>
                  <a:schemeClr val="bg1"/>
                </a:solidFill>
              </a:rPr>
              <a:t>You are measuring teaching quality</a:t>
            </a:r>
            <a:endParaRPr lang="en-US" sz="20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1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859433"/>
          </a:xfrm>
        </p:spPr>
        <p:txBody>
          <a:bodyPr/>
          <a:lstStyle/>
          <a:p>
            <a:r>
              <a:rPr lang="en-US" sz="4000" dirty="0" smtClean="0"/>
              <a:t>Imaging System</a:t>
            </a:r>
            <a:endParaRPr lang="en-US" sz="4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0" y="2775300"/>
            <a:ext cx="2446421" cy="218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t="14583" r="5208" b="10069"/>
          <a:stretch>
            <a:fillRect/>
          </a:stretch>
        </p:blipFill>
        <p:spPr bwMode="auto">
          <a:xfrm>
            <a:off x="3257917" y="1569406"/>
            <a:ext cx="2449095" cy="216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4410" r="18098" b="14757"/>
          <a:stretch>
            <a:fillRect/>
          </a:stretch>
        </p:blipFill>
        <p:spPr bwMode="auto">
          <a:xfrm>
            <a:off x="3258719" y="4066627"/>
            <a:ext cx="2458453" cy="2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1567401"/>
            <a:ext cx="2427705" cy="217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4066627"/>
            <a:ext cx="2438400" cy="2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097538" y="4965047"/>
            <a:ext cx="7489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0" baseline="0" dirty="0" smtClean="0">
                <a:solidFill>
                  <a:srgbClr val="FF0000"/>
                </a:solidFill>
                <a:latin typeface="+mn-lt"/>
              </a:rPr>
              <a:t>Input</a:t>
            </a:r>
            <a:endParaRPr lang="en-US" sz="1800" b="1" i="0" baseline="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V="1">
            <a:off x="2795056" y="2552653"/>
            <a:ext cx="381000" cy="2032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795056" y="5045195"/>
            <a:ext cx="381000" cy="20320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5822950" y="2654253"/>
            <a:ext cx="3683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5822950" y="5146795"/>
            <a:ext cx="368300" cy="0"/>
          </a:xfrm>
          <a:prstGeom prst="line">
            <a:avLst/>
          </a:prstGeom>
          <a:noFill/>
          <a:ln w="635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879669" y="1186959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0" baseline="0" dirty="0">
                <a:solidFill>
                  <a:srgbClr val="0000FF"/>
                </a:solidFill>
                <a:latin typeface="+mn-lt"/>
              </a:rPr>
              <a:t>System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1</a:t>
            </a:r>
            <a:endParaRPr lang="en-US" sz="1800" b="1" i="0" baseline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941492" y="6242312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0" baseline="0" dirty="0" smtClean="0">
                <a:solidFill>
                  <a:srgbClr val="00B050"/>
                </a:solidFill>
                <a:latin typeface="+mn-lt"/>
              </a:rPr>
              <a:t>Output 2</a:t>
            </a:r>
            <a:endParaRPr lang="en-US" sz="1800" b="1" i="0" baseline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941492" y="1186959"/>
            <a:ext cx="1133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0" baseline="0" dirty="0" smtClean="0">
                <a:solidFill>
                  <a:srgbClr val="00B050"/>
                </a:solidFill>
                <a:latin typeface="+mn-lt"/>
              </a:rPr>
              <a:t>Output 1</a:t>
            </a:r>
            <a:endParaRPr lang="en-US" sz="1800" b="1" i="0" baseline="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79669" y="6242312"/>
            <a:ext cx="1197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i="0" baseline="0" dirty="0">
                <a:solidFill>
                  <a:srgbClr val="0000FF"/>
                </a:solidFill>
                <a:latin typeface="+mn-lt"/>
              </a:rPr>
              <a:t>System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US" sz="1800" b="1" i="0" baseline="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32" y="878150"/>
            <a:ext cx="2492343" cy="20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Control System</a:t>
            </a:r>
            <a:endParaRPr lang="en-US" sz="4000" dirty="0"/>
          </a:p>
        </p:txBody>
      </p:sp>
      <p:sp>
        <p:nvSpPr>
          <p:cNvPr id="3" name="Cube 2"/>
          <p:cNvSpPr/>
          <p:nvPr/>
        </p:nvSpPr>
        <p:spPr bwMode="auto">
          <a:xfrm>
            <a:off x="3083857" y="1676493"/>
            <a:ext cx="2886635" cy="224117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4" name="Right Arrow 3"/>
          <p:cNvSpPr/>
          <p:nvPr/>
        </p:nvSpPr>
        <p:spPr bwMode="auto">
          <a:xfrm>
            <a:off x="1111623" y="2360049"/>
            <a:ext cx="1604683" cy="99508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7" name="Right Arrow 6"/>
          <p:cNvSpPr/>
          <p:nvPr/>
        </p:nvSpPr>
        <p:spPr bwMode="auto">
          <a:xfrm>
            <a:off x="6320118" y="2360049"/>
            <a:ext cx="1604683" cy="995083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5" name="Curved Up Arrow 4"/>
          <p:cNvSpPr/>
          <p:nvPr/>
        </p:nvSpPr>
        <p:spPr bwMode="auto">
          <a:xfrm flipH="1">
            <a:off x="1264024" y="3317035"/>
            <a:ext cx="6024282" cy="2034989"/>
          </a:xfrm>
          <a:prstGeom prst="curvedUp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111623" y="1555469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0000"/>
                </a:solidFill>
              </a:rPr>
              <a:t>Input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20118" y="1555469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B050"/>
                </a:solidFill>
              </a:rPr>
              <a:t>Output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603811" y="4334529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C000"/>
                </a:solidFill>
              </a:rPr>
              <a:t>Feedback</a:t>
            </a:r>
            <a:endParaRPr lang="en-US" sz="2800" kern="0" dirty="0">
              <a:solidFill>
                <a:srgbClr val="FFC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69336" y="2438490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00FF"/>
                </a:solidFill>
              </a:rPr>
              <a:t>System L</a:t>
            </a:r>
            <a:endParaRPr lang="en-US" sz="2800" kern="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002306" y="6042212"/>
            <a:ext cx="233082" cy="4661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41986" name="Picture 2" descr="Image result for radar tra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720104"/>
            <a:ext cx="2137895" cy="213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System</a:t>
            </a:r>
            <a:endParaRPr lang="en-US" dirty="0"/>
          </a:p>
        </p:txBody>
      </p:sp>
      <p:pic>
        <p:nvPicPr>
          <p:cNvPr id="4301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24" y="1362073"/>
            <a:ext cx="28249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362074"/>
            <a:ext cx="5911337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Neurological System</a:t>
            </a:r>
            <a:endParaRPr lang="en-US" sz="4000" dirty="0"/>
          </a:p>
        </p:txBody>
      </p:sp>
      <p:pic>
        <p:nvPicPr>
          <p:cNvPr id="29698" name="Picture 2" descr="Image result for neurological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743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9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System</a:t>
            </a:r>
            <a:endParaRPr lang="en-US" dirty="0"/>
          </a:p>
        </p:txBody>
      </p:sp>
      <p:pic>
        <p:nvPicPr>
          <p:cNvPr id="45058" name="Picture 2" descr="Image result for systems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1003299"/>
            <a:ext cx="5854700" cy="585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7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&amp; Human</a:t>
            </a:r>
            <a:endParaRPr lang="en-US" dirty="0"/>
          </a:p>
        </p:txBody>
      </p:sp>
      <p:pic>
        <p:nvPicPr>
          <p:cNvPr id="34818" name="Picture 2" descr="http://www.healthtechcenter.org/wp-content/uploads/2015/10/Check-Out-These-House-Robots-That-Will-Help-Us-In-The-Future-656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5742"/>
            <a:ext cx="9076236" cy="283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beautiful-lands.com/images/posts/Robea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1"/>
            <a:ext cx="4915478" cy="275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http://cdn2.business2community.com/wp-content/uploads/2013/09/robot-jobs-and-hu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09" y="990598"/>
            <a:ext cx="3904027" cy="275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0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Linear System</a:t>
            </a:r>
            <a:endParaRPr lang="en-US" sz="4000" dirty="0"/>
          </a:p>
        </p:txBody>
      </p:sp>
      <p:sp>
        <p:nvSpPr>
          <p:cNvPr id="4" name="Cube 3"/>
          <p:cNvSpPr/>
          <p:nvPr/>
        </p:nvSpPr>
        <p:spPr bwMode="auto">
          <a:xfrm>
            <a:off x="3083857" y="1326783"/>
            <a:ext cx="2886635" cy="224117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5" name="Right Arrow 4"/>
          <p:cNvSpPr/>
          <p:nvPr/>
        </p:nvSpPr>
        <p:spPr bwMode="auto">
          <a:xfrm>
            <a:off x="1111623" y="2010339"/>
            <a:ext cx="1604683" cy="99508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" name="Right Arrow 5"/>
          <p:cNvSpPr/>
          <p:nvPr/>
        </p:nvSpPr>
        <p:spPr bwMode="auto">
          <a:xfrm>
            <a:off x="6320118" y="2010339"/>
            <a:ext cx="1604683" cy="995083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111623" y="1205759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0000"/>
                </a:solidFill>
              </a:rPr>
              <a:t>Input v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320118" y="1205759"/>
            <a:ext cx="23487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B050"/>
                </a:solidFill>
              </a:rPr>
              <a:t>Output L(v)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69336" y="2088780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00FF"/>
                </a:solidFill>
              </a:rPr>
              <a:t>System L</a:t>
            </a:r>
            <a:endParaRPr lang="en-US" sz="2800" kern="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23" y="3754166"/>
            <a:ext cx="7659359" cy="8422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707" y="5203459"/>
            <a:ext cx="3002896" cy="3386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13293" y="4846336"/>
            <a:ext cx="7757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If a system is </a:t>
            </a:r>
            <a:r>
              <a:rPr lang="en-US" sz="2000" dirty="0" smtClean="0">
                <a:latin typeface="+mn-lt"/>
              </a:rPr>
              <a:t>linear</a:t>
            </a:r>
            <a:r>
              <a:rPr lang="en-US" sz="2000" dirty="0">
                <a:latin typeface="+mn-lt"/>
              </a:rPr>
              <a:t>, </a:t>
            </a:r>
            <a:r>
              <a:rPr lang="en-US" sz="2000" i="1" dirty="0" smtClean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(0</a:t>
            </a:r>
            <a:r>
              <a:rPr lang="en-US" sz="2000" dirty="0">
                <a:latin typeface="+mn-lt"/>
              </a:rPr>
              <a:t>) = </a:t>
            </a:r>
            <a:r>
              <a:rPr lang="en-US" sz="2000" dirty="0" smtClean="0">
                <a:latin typeface="+mn-lt"/>
              </a:rPr>
              <a:t>0; for </a:t>
            </a:r>
            <a:r>
              <a:rPr lang="en-US" sz="2000" dirty="0">
                <a:latin typeface="+mn-lt"/>
              </a:rPr>
              <a:t>example </a:t>
            </a:r>
            <a:r>
              <a:rPr lang="en-US" sz="2000" i="1" dirty="0">
                <a:latin typeface="+mn-lt"/>
              </a:rPr>
              <a:t>L</a:t>
            </a:r>
            <a:r>
              <a:rPr lang="en-US" sz="2000" dirty="0">
                <a:latin typeface="+mn-lt"/>
              </a:rPr>
              <a:t>(</a:t>
            </a:r>
            <a:r>
              <a:rPr lang="en-US" sz="2000" i="1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(</a:t>
            </a:r>
            <a:r>
              <a:rPr lang="en-US" sz="2000" i="1" dirty="0">
                <a:latin typeface="+mn-lt"/>
              </a:rPr>
              <a:t>t</a:t>
            </a:r>
            <a:r>
              <a:rPr lang="en-US" sz="2000" dirty="0">
                <a:latin typeface="+mn-lt"/>
              </a:rPr>
              <a:t>)) = </a:t>
            </a:r>
            <a:r>
              <a:rPr lang="en-US" sz="2000" i="1" dirty="0">
                <a:latin typeface="+mn-lt"/>
              </a:rPr>
              <a:t>v</a:t>
            </a:r>
            <a:r>
              <a:rPr lang="en-US" sz="2000" dirty="0">
                <a:latin typeface="+mn-lt"/>
              </a:rPr>
              <a:t>(</a:t>
            </a:r>
            <a:r>
              <a:rPr lang="en-US" sz="2000" i="1" dirty="0">
                <a:latin typeface="+mn-lt"/>
              </a:rPr>
              <a:t>t</a:t>
            </a:r>
            <a:r>
              <a:rPr lang="en-US" sz="2000" dirty="0">
                <a:latin typeface="+mn-lt"/>
              </a:rPr>
              <a:t>) + </a:t>
            </a:r>
            <a:r>
              <a:rPr lang="en-US" sz="2000" dirty="0" smtClean="0">
                <a:latin typeface="+mn-lt"/>
              </a:rPr>
              <a:t>1 is not linear.  Why?</a:t>
            </a:r>
            <a:endParaRPr lang="en-US" sz="2000" dirty="0"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23" y="5690546"/>
            <a:ext cx="6499412" cy="919351"/>
          </a:xfrm>
          <a:prstGeom prst="rect">
            <a:avLst/>
          </a:prstGeom>
        </p:spPr>
      </p:pic>
      <p:pic>
        <p:nvPicPr>
          <p:cNvPr id="37892" name="Picture 4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68" y="3701174"/>
            <a:ext cx="1812381" cy="18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194360" y="3929694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7030A0"/>
                </a:solidFill>
              </a:rPr>
              <a:t>Scalar </a:t>
            </a:r>
            <a:r>
              <a:rPr lang="el-GR" sz="2800" kern="0" dirty="0" smtClean="0">
                <a:solidFill>
                  <a:srgbClr val="7030A0"/>
                </a:solidFill>
              </a:rPr>
              <a:t>α</a:t>
            </a:r>
            <a:endParaRPr lang="en-US" sz="2800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6990" name="Rectangle 14"/>
              <p:cNvSpPr>
                <a:spLocks noChangeArrowheads="1"/>
              </p:cNvSpPr>
              <p:nvPr/>
            </p:nvSpPr>
            <p:spPr bwMode="auto">
              <a:xfrm>
                <a:off x="355762" y="1003633"/>
                <a:ext cx="847120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an operator </a:t>
                </a:r>
                <a:r>
                  <a:rPr lang="en-US" i="1" dirty="0">
                    <a:solidFill>
                      <a:schemeClr val="tx1"/>
                    </a:solidFill>
                  </a:rPr>
                  <a:t>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 be a </a:t>
                </a:r>
                <a:r>
                  <a:rPr lang="en-US" b="1" dirty="0">
                    <a:solidFill>
                      <a:schemeClr val="tx1"/>
                    </a:solidFill>
                  </a:rPr>
                  <a:t>linear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operator, </a:t>
                </a:r>
                <a:r>
                  <a:rPr lang="en-US" dirty="0">
                    <a:solidFill>
                      <a:schemeClr val="tx1"/>
                    </a:solidFill>
                  </a:rPr>
                  <a:t>for a class of inputs {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}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we must have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990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762" y="1003633"/>
                <a:ext cx="847120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079" t="-588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395288" y="2190579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5400000">
            <a:off x="395288" y="3358979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5288" y="4710259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 rot="5400000">
            <a:off x="395288" y="4710259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66746" y="2206434"/>
                <a:ext cx="9471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46" y="2206434"/>
                <a:ext cx="94718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64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66746" y="3366906"/>
                <a:ext cx="9471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46" y="3366906"/>
                <a:ext cx="947182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28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59840" y="4221576"/>
                <a:ext cx="17609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840" y="4221576"/>
                <a:ext cx="1760995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11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3578069" y="2155019"/>
                <a:ext cx="1829112" cy="548640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8069" y="2155019"/>
                <a:ext cx="1829112" cy="548640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22" idx="1"/>
          </p:cNvCxnSpPr>
          <p:nvPr/>
        </p:nvCxnSpPr>
        <p:spPr bwMode="auto">
          <a:xfrm flipV="1">
            <a:off x="2648429" y="2429339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410200" y="2427342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662304" y="2206434"/>
                <a:ext cx="10155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304" y="2206434"/>
                <a:ext cx="1015534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3576164" y="3323418"/>
                <a:ext cx="1829112" cy="548640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6164" y="3323418"/>
                <a:ext cx="1829112" cy="548640"/>
              </a:xfrm>
              <a:prstGeom prst="roundRect">
                <a:avLst/>
              </a:prstGeom>
              <a:blipFill rotWithShape="0">
                <a:blip r:embed="rId8"/>
                <a:stretch>
                  <a:fillRect b="-1075"/>
                </a:stretch>
              </a:blip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endCxn id="32" idx="1"/>
          </p:cNvCxnSpPr>
          <p:nvPr/>
        </p:nvCxnSpPr>
        <p:spPr bwMode="auto">
          <a:xfrm flipV="1">
            <a:off x="2646524" y="3597738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5408295" y="3595741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662304" y="3374833"/>
                <a:ext cx="10155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304" y="3374833"/>
                <a:ext cx="1015534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2953307" y="4674699"/>
                <a:ext cx="3076096" cy="548640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3307" y="4674699"/>
                <a:ext cx="3076096" cy="548640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217663" y="4221576"/>
                <a:ext cx="19048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663" y="4221576"/>
                <a:ext cx="1904817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96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 bwMode="auto">
          <a:xfrm flipV="1">
            <a:off x="2009603" y="4949019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6029403" y="4966389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>
            <a:spLocks noChangeAspect="1"/>
          </p:cNvSpPr>
          <p:nvPr/>
        </p:nvSpPr>
        <p:spPr bwMode="auto">
          <a:xfrm rot="1500000">
            <a:off x="8010747" y="2170874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 rot="6900000">
            <a:off x="8010748" y="3356980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>
            <a:spLocks noChangeAspect="1"/>
          </p:cNvSpPr>
          <p:nvPr/>
        </p:nvSpPr>
        <p:spPr bwMode="auto">
          <a:xfrm rot="1500000">
            <a:off x="8050274" y="4918979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 rot="6900000">
            <a:off x="8050274" y="4918979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2938" y="280421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287737" y="409370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=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543720" y="6347609"/>
            <a:ext cx="45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dirty="0"/>
              <a:t>Adapted from Xavier Intes’ PPT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Additivity</a:t>
            </a:r>
            <a:endParaRPr 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38876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89406"/>
              </p:ext>
            </p:extLst>
          </p:nvPr>
        </p:nvGraphicFramePr>
        <p:xfrm>
          <a:off x="764089" y="810653"/>
          <a:ext cx="7615822" cy="5029200"/>
        </p:xfrm>
        <a:graphic>
          <a:graphicData uri="http://schemas.openxmlformats.org/drawingml/2006/table">
            <a:tbl>
              <a:tblPr firstRow="1" bandRow="1"/>
              <a:tblGrid>
                <a:gridCol w="874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strike="noStrike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ntro</a:t>
                      </a:r>
                      <a:r>
                        <a:rPr lang="en-US" sz="1600" b="1" strike="noStrike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1" strike="noStrike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600" b="1" strike="noStrik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1/19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trike="noStrike" spc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 (Basics)</a:t>
                      </a:r>
                      <a:endParaRPr lang="en-US" sz="1600" b="1" strike="noStrike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1/23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1/30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Fourier Series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2/02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ouri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-3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7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600" b="1" spc="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600" b="1" spc="4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 Processing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2/09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Discrete FT &amp; FFT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2/13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</a:t>
                      </a:r>
                      <a:r>
                        <a:rPr lang="en-US" sz="1600" b="1" spc="-5" baseline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(Homework)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2/16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2/20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600" b="1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Class</a:t>
                      </a:r>
                      <a:endParaRPr lang="en-US" sz="1600" b="1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&amp; Performance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3/02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X-ray &amp; Radiography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Reconstruction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3/09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 Scanner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3/20</a:t>
                      </a:r>
                      <a:endParaRPr lang="en-US" sz="16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 III (CT)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Nuclear Physics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 &amp; SPECT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3/30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spc="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4/06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III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4/13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 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Ultrasound</a:t>
                      </a:r>
                      <a:r>
                        <a:rPr lang="en-US" sz="1600" b="1" spc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4/20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ical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Imaging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4/24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Machine</a:t>
                      </a:r>
                      <a:r>
                        <a:rPr lang="en-US" sz="1600" b="1" spc="-5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Learning</a:t>
                      </a:r>
                      <a:endParaRPr lang="en-US" sz="16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4/27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pc="-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xam</a:t>
                      </a:r>
                      <a:r>
                        <a:rPr lang="en-US" sz="1600" b="1" spc="-15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spc="-1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152400" y="36790"/>
            <a:ext cx="8839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BB Schedule for S18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403" y="5928390"/>
            <a:ext cx="8227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Hour: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Tue &amp; Fri 3-4 @ CBIS 3209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wangg6@rpi.edu</a:t>
            </a:r>
          </a:p>
          <a:p>
            <a:pPr eaLnBrk="0" hangingPunct="0">
              <a:defRPr/>
            </a:pP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</a:t>
            </a:r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 4-5 &amp; Thurs 4-5 @ JEC 7045 </a:t>
            </a:r>
            <a:r>
              <a:rPr lang="en-US" sz="1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chens18@rpi.edu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83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93383" y="2350256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3383" y="3975857"/>
            <a:ext cx="843280" cy="47752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34361" y="2366111"/>
                <a:ext cx="9471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361" y="2366111"/>
                <a:ext cx="94718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645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81961" y="3983784"/>
                <a:ext cx="1254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961" y="3983784"/>
                <a:ext cx="1254189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 bwMode="auto">
              <a:xfrm>
                <a:off x="3535524" y="2314696"/>
                <a:ext cx="1829112" cy="548640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5524" y="2314696"/>
                <a:ext cx="1829112" cy="54864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endCxn id="22" idx="1"/>
          </p:cNvCxnSpPr>
          <p:nvPr/>
        </p:nvCxnSpPr>
        <p:spPr bwMode="auto">
          <a:xfrm flipV="1">
            <a:off x="2605884" y="2589016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5367655" y="2587019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619759" y="2366111"/>
                <a:ext cx="10155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759" y="2366111"/>
                <a:ext cx="1015534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3533619" y="3940296"/>
                <a:ext cx="1829112" cy="548640"/>
              </a:xfrm>
              <a:prstGeom prst="roundRect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3619" y="3940296"/>
                <a:ext cx="1829112" cy="548640"/>
              </a:xfrm>
              <a:prstGeom prst="roundRect">
                <a:avLst/>
              </a:prstGeom>
              <a:blipFill rotWithShape="0">
                <a:blip r:embed="rId6"/>
                <a:stretch>
                  <a:fillRect b="-1075"/>
                </a:stretch>
              </a:blipFill>
              <a:ln w="1905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>
            <a:endCxn id="32" idx="1"/>
          </p:cNvCxnSpPr>
          <p:nvPr/>
        </p:nvCxnSpPr>
        <p:spPr bwMode="auto">
          <a:xfrm flipV="1">
            <a:off x="2603979" y="4214616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5365750" y="4212619"/>
            <a:ext cx="929640" cy="19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467359" y="3991711"/>
                <a:ext cx="13296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59" y="3991711"/>
                <a:ext cx="132965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>
            <a:spLocks noChangeAspect="1"/>
          </p:cNvSpPr>
          <p:nvPr/>
        </p:nvSpPr>
        <p:spPr bwMode="auto">
          <a:xfrm rot="1500000">
            <a:off x="8008842" y="2330551"/>
            <a:ext cx="843280" cy="477520"/>
          </a:xfrm>
          <a:prstGeom prst="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>
            <a:spLocks noChangeAspect="1"/>
          </p:cNvSpPr>
          <p:nvPr/>
        </p:nvSpPr>
        <p:spPr bwMode="auto">
          <a:xfrm rot="1500000">
            <a:off x="8012617" y="3948799"/>
            <a:ext cx="843280" cy="47752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Garamond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20248" y="5116006"/>
                <a:ext cx="35447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248" y="5116006"/>
                <a:ext cx="3544753" cy="461665"/>
              </a:xfrm>
              <a:prstGeom prst="rect">
                <a:avLst/>
              </a:prstGeom>
              <a:blipFill rotWithShape="0"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4"/>
              <p:cNvSpPr>
                <a:spLocks noChangeArrowheads="1"/>
              </p:cNvSpPr>
              <p:nvPr/>
            </p:nvSpPr>
            <p:spPr bwMode="auto">
              <a:xfrm>
                <a:off x="355762" y="975355"/>
                <a:ext cx="847120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an operator </a:t>
                </a:r>
                <a:r>
                  <a:rPr lang="en-US" i="1" dirty="0">
                    <a:solidFill>
                      <a:schemeClr val="tx1"/>
                    </a:solidFill>
                  </a:rPr>
                  <a:t>H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 be a </a:t>
                </a:r>
                <a:r>
                  <a:rPr lang="en-US" b="1" dirty="0">
                    <a:solidFill>
                      <a:schemeClr val="tx1"/>
                    </a:solidFill>
                  </a:rPr>
                  <a:t>linear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operator, </a:t>
                </a:r>
                <a:r>
                  <a:rPr lang="en-US" dirty="0">
                    <a:solidFill>
                      <a:schemeClr val="tx1"/>
                    </a:solidFill>
                  </a:rPr>
                  <a:t>for a class of inputs {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}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we must have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762" y="975355"/>
                <a:ext cx="8471209" cy="830997"/>
              </a:xfrm>
              <a:prstGeom prst="rect">
                <a:avLst/>
              </a:prstGeom>
              <a:blipFill rotWithShape="0">
                <a:blip r:embed="rId9"/>
                <a:stretch>
                  <a:fillRect l="-1079" t="-588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4543720" y="6347609"/>
            <a:ext cx="4594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dirty="0"/>
              <a:t>Adapted from Xavier Intes’ PPT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Homogeneity</a:t>
            </a:r>
            <a:endParaRPr 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31108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Quiz: Linear or Not?</a:t>
            </a:r>
            <a:endParaRPr lang="en-US" sz="40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97683"/>
              </p:ext>
            </p:extLst>
          </p:nvPr>
        </p:nvGraphicFramePr>
        <p:xfrm>
          <a:off x="6415370" y="4146547"/>
          <a:ext cx="587919" cy="54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6" name="Equation" r:id="rId3" imgW="355320" imgH="330120" progId="Equation.DSMT4">
                  <p:embed/>
                </p:oleObj>
              </mc:Choice>
              <mc:Fallback>
                <p:oleObj name="Equation" r:id="rId3" imgW="35532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370" y="4146547"/>
                        <a:ext cx="587919" cy="545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be 6"/>
          <p:cNvSpPr/>
          <p:nvPr/>
        </p:nvSpPr>
        <p:spPr bwMode="auto">
          <a:xfrm>
            <a:off x="3083857" y="1480851"/>
            <a:ext cx="2886635" cy="224117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8" name="Right Arrow 7"/>
          <p:cNvSpPr/>
          <p:nvPr/>
        </p:nvSpPr>
        <p:spPr bwMode="auto">
          <a:xfrm>
            <a:off x="1111623" y="2164407"/>
            <a:ext cx="1604683" cy="99508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9" name="Right Arrow 8"/>
          <p:cNvSpPr/>
          <p:nvPr/>
        </p:nvSpPr>
        <p:spPr bwMode="auto">
          <a:xfrm>
            <a:off x="6320118" y="2164407"/>
            <a:ext cx="1604683" cy="995083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469336" y="2242848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00FF"/>
                </a:solidFill>
              </a:rPr>
              <a:t>System L</a:t>
            </a:r>
            <a:endParaRPr lang="en-US" sz="2800" kern="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515240"/>
              </p:ext>
            </p:extLst>
          </p:nvPr>
        </p:nvGraphicFramePr>
        <p:xfrm>
          <a:off x="2101410" y="4262113"/>
          <a:ext cx="294418" cy="314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"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410" y="4262113"/>
                        <a:ext cx="294418" cy="314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73507"/>
              </p:ext>
            </p:extLst>
          </p:nvPr>
        </p:nvGraphicFramePr>
        <p:xfrm>
          <a:off x="6415370" y="4792005"/>
          <a:ext cx="566824" cy="398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" name="Equation" r:id="rId7" imgW="342720" imgH="241200" progId="Equation.DSMT4">
                  <p:embed/>
                </p:oleObj>
              </mc:Choice>
              <mc:Fallback>
                <p:oleObj name="Equation" r:id="rId7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370" y="4792005"/>
                        <a:ext cx="566824" cy="398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869046"/>
              </p:ext>
            </p:extLst>
          </p:nvPr>
        </p:nvGraphicFramePr>
        <p:xfrm>
          <a:off x="2101410" y="4792005"/>
          <a:ext cx="294418" cy="39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" name="Equation" r:id="rId9" imgW="177480" imgH="241200" progId="Equation.DSMT4">
                  <p:embed/>
                </p:oleObj>
              </mc:Choice>
              <mc:Fallback>
                <p:oleObj name="Equation" r:id="rId9" imgW="177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410" y="4792005"/>
                        <a:ext cx="294418" cy="39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82000"/>
              </p:ext>
            </p:extLst>
          </p:nvPr>
        </p:nvGraphicFramePr>
        <p:xfrm>
          <a:off x="6415370" y="5141310"/>
          <a:ext cx="1617009" cy="121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0" name="Equation" r:id="rId11" imgW="977760" imgH="736560" progId="Equation.DSMT4">
                  <p:embed/>
                </p:oleObj>
              </mc:Choice>
              <mc:Fallback>
                <p:oleObj name="Equation" r:id="rId11" imgW="9777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370" y="5141310"/>
                        <a:ext cx="1617009" cy="121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102390"/>
              </p:ext>
            </p:extLst>
          </p:nvPr>
        </p:nvGraphicFramePr>
        <p:xfrm>
          <a:off x="1428191" y="5498097"/>
          <a:ext cx="967637" cy="50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1" name="Equation" r:id="rId13" imgW="583920" imgH="304560" progId="Equation.DSMT4">
                  <p:embed/>
                </p:oleObj>
              </mc:Choice>
              <mc:Fallback>
                <p:oleObj name="Equation" r:id="rId13" imgW="583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191" y="5498097"/>
                        <a:ext cx="967637" cy="50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>
            <a:off x="2545976" y="4419411"/>
            <a:ext cx="3774142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545976" y="5739949"/>
            <a:ext cx="3774142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518528" y="4979660"/>
            <a:ext cx="3774142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25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Additivity &amp; Homogeneity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56" y="2124420"/>
            <a:ext cx="2249278" cy="61878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Additivity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70304" y="2124420"/>
            <a:ext cx="3049836" cy="61878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kern="0" dirty="0" smtClean="0">
                <a:solidFill>
                  <a:srgbClr val="0000FF"/>
                </a:solidFill>
              </a:rPr>
              <a:t>Homogeneity</a:t>
            </a:r>
            <a:endParaRPr lang="en-US" sz="3200" kern="0" dirty="0">
              <a:solidFill>
                <a:srgbClr val="0000FF"/>
              </a:solidFill>
            </a:endParaRPr>
          </a:p>
        </p:txBody>
      </p:sp>
      <p:cxnSp>
        <p:nvCxnSpPr>
          <p:cNvPr id="6" name="Curved Connector 5"/>
          <p:cNvCxnSpPr>
            <a:stCxn id="3" idx="0"/>
            <a:endCxn id="4" idx="0"/>
          </p:cNvCxnSpPr>
          <p:nvPr/>
        </p:nvCxnSpPr>
        <p:spPr bwMode="auto">
          <a:xfrm rot="5400000" flipH="1" flipV="1">
            <a:off x="4425108" y="254307"/>
            <a:ext cx="12700" cy="3740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Curved Connector 6"/>
          <p:cNvCxnSpPr>
            <a:stCxn id="4" idx="2"/>
            <a:endCxn id="3" idx="2"/>
          </p:cNvCxnSpPr>
          <p:nvPr/>
        </p:nvCxnSpPr>
        <p:spPr bwMode="auto">
          <a:xfrm rot="5400000">
            <a:off x="4425109" y="873087"/>
            <a:ext cx="12700" cy="3740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30356" y="4436126"/>
            <a:ext cx="2249278" cy="6187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kern="0" smtClean="0">
                <a:solidFill>
                  <a:srgbClr val="FF0000"/>
                </a:solidFill>
              </a:rPr>
              <a:t>Additivity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70304" y="4436126"/>
            <a:ext cx="3049836" cy="61878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kern="0" dirty="0" smtClean="0">
                <a:solidFill>
                  <a:srgbClr val="0000FF"/>
                </a:solidFill>
              </a:rPr>
              <a:t>Homogeneity</a:t>
            </a:r>
            <a:endParaRPr lang="en-US" sz="3200" kern="0" dirty="0">
              <a:solidFill>
                <a:srgbClr val="0000FF"/>
              </a:solidFill>
            </a:endParaRPr>
          </a:p>
        </p:txBody>
      </p:sp>
      <p:cxnSp>
        <p:nvCxnSpPr>
          <p:cNvPr id="12" name="Curved Connector 11"/>
          <p:cNvCxnSpPr>
            <a:stCxn id="10" idx="0"/>
            <a:endCxn id="11" idx="0"/>
          </p:cNvCxnSpPr>
          <p:nvPr/>
        </p:nvCxnSpPr>
        <p:spPr bwMode="auto">
          <a:xfrm rot="5400000" flipH="1" flipV="1">
            <a:off x="4425108" y="2566013"/>
            <a:ext cx="12700" cy="3740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urved Connector 12"/>
          <p:cNvCxnSpPr>
            <a:stCxn id="11" idx="2"/>
            <a:endCxn id="10" idx="2"/>
          </p:cNvCxnSpPr>
          <p:nvPr/>
        </p:nvCxnSpPr>
        <p:spPr bwMode="auto">
          <a:xfrm rot="5400000">
            <a:off x="4425109" y="3184793"/>
            <a:ext cx="12700" cy="3740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124936" y="3778785"/>
            <a:ext cx="209321" cy="8482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124936" y="4853925"/>
            <a:ext cx="209321" cy="8482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8" y="2825328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Equivalence in the Continuous Case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356" y="1419340"/>
            <a:ext cx="2249278" cy="61878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Additivity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70304" y="1419340"/>
            <a:ext cx="3049836" cy="61878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kern="0" dirty="0" smtClean="0">
                <a:solidFill>
                  <a:srgbClr val="0000FF"/>
                </a:solidFill>
              </a:rPr>
              <a:t>Homogeneity</a:t>
            </a:r>
            <a:endParaRPr lang="en-US" sz="3200" kern="0" dirty="0">
              <a:solidFill>
                <a:srgbClr val="0000FF"/>
              </a:solidFill>
            </a:endParaRPr>
          </a:p>
        </p:txBody>
      </p:sp>
      <p:cxnSp>
        <p:nvCxnSpPr>
          <p:cNvPr id="6" name="Curved Connector 5"/>
          <p:cNvCxnSpPr>
            <a:stCxn id="3" idx="0"/>
            <a:endCxn id="4" idx="0"/>
          </p:cNvCxnSpPr>
          <p:nvPr/>
        </p:nvCxnSpPr>
        <p:spPr bwMode="auto">
          <a:xfrm rot="5400000" flipH="1" flipV="1">
            <a:off x="4425108" y="-450773"/>
            <a:ext cx="12700" cy="3740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Curved Connector 6"/>
          <p:cNvCxnSpPr>
            <a:stCxn id="4" idx="2"/>
            <a:endCxn id="3" idx="2"/>
          </p:cNvCxnSpPr>
          <p:nvPr/>
        </p:nvCxnSpPr>
        <p:spPr bwMode="auto">
          <a:xfrm rot="5400000">
            <a:off x="4425109" y="168007"/>
            <a:ext cx="12700" cy="3740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17501"/>
              </p:ext>
            </p:extLst>
          </p:nvPr>
        </p:nvGraphicFramePr>
        <p:xfrm>
          <a:off x="846062" y="2843907"/>
          <a:ext cx="49720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1" name="Equation" r:id="rId3" imgW="4698720" imgH="1358640" progId="Equation.DSMT4">
                  <p:embed/>
                </p:oleObj>
              </mc:Choice>
              <mc:Fallback>
                <p:oleObj name="Equation" r:id="rId3" imgW="4698720" imgH="1358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62" y="2843907"/>
                        <a:ext cx="497205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65828" y="2729337"/>
            <a:ext cx="7989902" cy="1669002"/>
          </a:xfrm>
          <a:prstGeom prst="rect">
            <a:avLst/>
          </a:prstGeom>
          <a:solidFill>
            <a:srgbClr val="FFC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96678"/>
              </p:ext>
            </p:extLst>
          </p:nvPr>
        </p:nvGraphicFramePr>
        <p:xfrm>
          <a:off x="846062" y="5060011"/>
          <a:ext cx="76835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2" name="Equation" r:id="rId5" imgW="7264080" imgH="1091880" progId="Equation.DSMT4">
                  <p:embed/>
                </p:oleObj>
              </mc:Choice>
              <mc:Fallback>
                <p:oleObj name="Equation" r:id="rId5" imgW="726408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062" y="5060011"/>
                        <a:ext cx="76835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665828" y="4803360"/>
            <a:ext cx="7989902" cy="1669002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29330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Independence of Homogeneity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554995" y="4864205"/>
            <a:ext cx="634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+mn-lt"/>
              </a:rPr>
              <a:t>To my best knowledge, 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it remains a challenge to 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construct such a counter-example for 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a real </a:t>
            </a:r>
            <a:r>
              <a:rPr lang="en-US" dirty="0" smtClean="0">
                <a:solidFill>
                  <a:srgbClr val="00B050"/>
                </a:solidFill>
                <a:latin typeface="+mn-lt"/>
              </a:rPr>
              <a:t>scalar. I 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would appreciate any information on this topic.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29136"/>
              </p:ext>
            </p:extLst>
          </p:nvPr>
        </p:nvGraphicFramePr>
        <p:xfrm>
          <a:off x="2617788" y="4014788"/>
          <a:ext cx="50196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Equation" r:id="rId3" imgW="2108160" imgH="253800" progId="Equation.DSMT4">
                  <p:embed/>
                </p:oleObj>
              </mc:Choice>
              <mc:Fallback>
                <p:oleObj name="Equation" r:id="rId3" imgW="21081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4014788"/>
                        <a:ext cx="5019675" cy="612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1430356" y="1755069"/>
            <a:ext cx="2249278" cy="6187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kern="0" smtClean="0">
                <a:solidFill>
                  <a:srgbClr val="FF0000"/>
                </a:solidFill>
              </a:rPr>
              <a:t>Additivity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770304" y="1755069"/>
            <a:ext cx="3049836" cy="61878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kern="0" dirty="0" smtClean="0">
                <a:solidFill>
                  <a:srgbClr val="0000FF"/>
                </a:solidFill>
              </a:rPr>
              <a:t>Homogeneity</a:t>
            </a:r>
            <a:endParaRPr lang="en-US" sz="3200" kern="0" dirty="0">
              <a:solidFill>
                <a:srgbClr val="0000FF"/>
              </a:solidFill>
            </a:endParaRPr>
          </a:p>
        </p:txBody>
      </p:sp>
      <p:cxnSp>
        <p:nvCxnSpPr>
          <p:cNvPr id="18" name="Curved Connector 17"/>
          <p:cNvCxnSpPr>
            <a:stCxn id="14" idx="0"/>
            <a:endCxn id="17" idx="0"/>
          </p:cNvCxnSpPr>
          <p:nvPr/>
        </p:nvCxnSpPr>
        <p:spPr bwMode="auto">
          <a:xfrm rot="5400000" flipH="1" flipV="1">
            <a:off x="4425108" y="-115044"/>
            <a:ext cx="12700" cy="3740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4124936" y="1097728"/>
            <a:ext cx="209321" cy="8482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0964" name="Picture 4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5" y="2704146"/>
            <a:ext cx="2095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86476"/>
              </p:ext>
            </p:extLst>
          </p:nvPr>
        </p:nvGraphicFramePr>
        <p:xfrm>
          <a:off x="2554995" y="2855894"/>
          <a:ext cx="3757277" cy="555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7" name="Equation" r:id="rId6" imgW="1739880" imgH="253800" progId="Equation.DSMT4">
                  <p:embed/>
                </p:oleObj>
              </mc:Choice>
              <mc:Fallback>
                <p:oleObj name="Equation" r:id="rId6" imgW="173988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995" y="2855894"/>
                        <a:ext cx="3757277" cy="555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359520"/>
              </p:ext>
            </p:extLst>
          </p:nvPr>
        </p:nvGraphicFramePr>
        <p:xfrm>
          <a:off x="2554995" y="3397736"/>
          <a:ext cx="6363869" cy="54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8" name="Equation" r:id="rId8" imgW="2997000" imgH="253800" progId="Equation.DSMT4">
                  <p:embed/>
                </p:oleObj>
              </mc:Choice>
              <mc:Fallback>
                <p:oleObj name="Equation" r:id="rId8" imgW="299700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995" y="3397736"/>
                        <a:ext cx="6363869" cy="546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75788"/>
              </p:ext>
            </p:extLst>
          </p:nvPr>
        </p:nvGraphicFramePr>
        <p:xfrm>
          <a:off x="1438273" y="5269735"/>
          <a:ext cx="1052713" cy="377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Equation" r:id="rId10" imgW="609480" imgH="228600" progId="Equation.DSMT4">
                  <p:embed/>
                </p:oleObj>
              </mc:Choice>
              <mc:Fallback>
                <p:oleObj name="Equation" r:id="rId10" imgW="6094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3" y="5269735"/>
                        <a:ext cx="1052713" cy="3776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6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</a:t>
            </a:r>
            <a:r>
              <a:rPr lang="en-US" dirty="0" smtClean="0"/>
              <a:t>of Additivity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30356" y="1134936"/>
            <a:ext cx="2249278" cy="6187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kern="0" smtClean="0">
                <a:solidFill>
                  <a:srgbClr val="FF0000"/>
                </a:solidFill>
              </a:rPr>
              <a:t>Additivity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70304" y="1134936"/>
            <a:ext cx="3049836" cy="61878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fontAlgn="base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3200" kern="0" dirty="0" smtClean="0">
                <a:solidFill>
                  <a:srgbClr val="0000FF"/>
                </a:solidFill>
              </a:rPr>
              <a:t>Homogeneity</a:t>
            </a:r>
            <a:endParaRPr lang="en-US" sz="3200" kern="0" dirty="0">
              <a:solidFill>
                <a:srgbClr val="0000FF"/>
              </a:solidFill>
            </a:endParaRPr>
          </a:p>
        </p:txBody>
      </p:sp>
      <p:cxnSp>
        <p:nvCxnSpPr>
          <p:cNvPr id="7" name="Curved Connector 6"/>
          <p:cNvCxnSpPr>
            <a:stCxn id="5" idx="2"/>
            <a:endCxn id="4" idx="2"/>
          </p:cNvCxnSpPr>
          <p:nvPr/>
        </p:nvCxnSpPr>
        <p:spPr bwMode="auto">
          <a:xfrm rot="5400000">
            <a:off x="4425109" y="-116397"/>
            <a:ext cx="12700" cy="3740227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4124936" y="1552735"/>
            <a:ext cx="209321" cy="848299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6" y="2492094"/>
            <a:ext cx="8800022" cy="400186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5514975" y="3971925"/>
            <a:ext cx="32575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23850" y="4495800"/>
            <a:ext cx="11065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5886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Recap!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4"/>
              <p:cNvSpPr>
                <a:spLocks noChangeArrowheads="1"/>
              </p:cNvSpPr>
              <p:nvPr/>
            </p:nvSpPr>
            <p:spPr bwMode="auto">
              <a:xfrm>
                <a:off x="260817" y="1095860"/>
                <a:ext cx="8471209" cy="3447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1">
                  <a:spcAft>
                    <a:spcPts val="1200"/>
                  </a:spcAft>
                </a:pP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An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operator </a:t>
                </a:r>
                <a:r>
                  <a:rPr lang="en-US" i="1" dirty="0">
                    <a:latin typeface="+mn-lt"/>
                  </a:rPr>
                  <a:t>L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is called a </a:t>
                </a:r>
                <a:r>
                  <a:rPr lang="en-US" b="1" dirty="0">
                    <a:solidFill>
                      <a:schemeClr val="tx1"/>
                    </a:solidFill>
                    <a:latin typeface="+mn-lt"/>
                  </a:rPr>
                  <a:t>linear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operator for a </a:t>
                </a:r>
                <a:r>
                  <a:rPr lang="en-US" dirty="0">
                    <a:solidFill>
                      <a:srgbClr val="FF0000"/>
                    </a:solidFill>
                    <a:latin typeface="+mn-lt"/>
                  </a:rPr>
                  <a:t>class</a:t>
                </a: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of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inputs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and a scalar in a </a:t>
                </a:r>
                <a:r>
                  <a:rPr lang="en-US" dirty="0" smtClean="0">
                    <a:solidFill>
                      <a:srgbClr val="FF0000"/>
                    </a:solidFill>
                    <a:latin typeface="+mn-lt"/>
                  </a:rPr>
                  <a:t>domain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if and only if:</a:t>
                </a:r>
              </a:p>
              <a:p>
                <a:pPr lvl="1">
                  <a:spcAft>
                    <a:spcPts val="1200"/>
                  </a:spcAft>
                </a:pPr>
                <a:endParaRPr lang="en-US" dirty="0">
                  <a:latin typeface="+mn-lt"/>
                </a:endParaRPr>
              </a:p>
              <a:p>
                <a:pPr lvl="1">
                  <a:spcAft>
                    <a:spcPts val="1200"/>
                  </a:spcAft>
                </a:pPr>
                <a:endParaRPr lang="en-US" dirty="0">
                  <a:solidFill>
                    <a:schemeClr val="tx1"/>
                  </a:solidFill>
                  <a:latin typeface="+mn-lt"/>
                </a:endParaRPr>
              </a:p>
              <a:p>
                <a:pPr lvl="1">
                  <a:spcAft>
                    <a:spcPts val="1200"/>
                  </a:spcAft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 lvl="1">
                  <a:spcAft>
                    <a:spcPts val="1200"/>
                  </a:spcAft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 lvl="1">
                  <a:spcAft>
                    <a:spcPts val="1200"/>
                  </a:spcAft>
                </a:pP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Linear system = A system described by a linear operator</a:t>
                </a:r>
              </a:p>
            </p:txBody>
          </p:sp>
        </mc:Choice>
        <mc:Fallback xmlns="">
          <p:sp>
            <p:nvSpPr>
              <p:cNvPr id="4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817" y="1095860"/>
                <a:ext cx="8471209" cy="3447098"/>
              </a:xfrm>
              <a:prstGeom prst="rect">
                <a:avLst/>
              </a:prstGeom>
              <a:blipFill>
                <a:blip r:embed="rId2"/>
                <a:stretch>
                  <a:fillRect t="-1239" b="-33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4427" y="2314131"/>
                <a:ext cx="5386539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i="1" dirty="0" smtClean="0">
                    <a:solidFill>
                      <a:srgbClr val="00B050"/>
                    </a:solidFill>
                  </a:rPr>
                  <a:t>L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4000" i="1" baseline="-25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i="1" dirty="0" smtClean="0">
                    <a:solidFill>
                      <a:srgbClr val="00B050"/>
                    </a:solidFill>
                  </a:rPr>
                  <a:t>=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000" i="1" dirty="0">
                    <a:solidFill>
                      <a:srgbClr val="00B05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4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begChr m:val="["/>
                        <m:endChr m:val="]"/>
                        <m:ctrlPr>
                          <a:rPr lang="en-US" sz="4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4000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27" y="2314131"/>
                <a:ext cx="5386539" cy="1323439"/>
              </a:xfrm>
              <a:prstGeom prst="rect">
                <a:avLst/>
              </a:prstGeom>
              <a:blipFill>
                <a:blip r:embed="rId3"/>
                <a:stretch>
                  <a:fillRect l="-2715" t="-8295" r="-271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38" name="Picture 2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927" y="1737599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Image result for line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6" y="4648218"/>
            <a:ext cx="8234100" cy="206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Linearity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3904593"/>
          </a:xfrm>
        </p:spPr>
        <p:txBody>
          <a:bodyPr/>
          <a:lstStyle/>
          <a:p>
            <a:pPr marL="0" indent="0" algn="just">
              <a:buNone/>
            </a:pPr>
            <a:r>
              <a:rPr lang="en-US" b="0" dirty="0"/>
              <a:t>The apparent discrepancy between the linear system and linear function concepts can be eliminated by considering the system responses in terms of relative changes. Given a status of a system as defined by its input-output relationship in a specific coordinate system, let us look at changes in the input and the resultant changes in the output of the system. Then, the linear system can be </a:t>
            </a:r>
            <a:r>
              <a:rPr lang="en-US" b="0" dirty="0" smtClean="0"/>
              <a:t>re-defined:</a:t>
            </a:r>
          </a:p>
          <a:p>
            <a:pPr marL="0" indent="0" algn="just">
              <a:buNone/>
            </a:pPr>
            <a:endParaRPr lang="en-US" b="0" dirty="0"/>
          </a:p>
          <a:p>
            <a:pPr marL="0" indent="0" algn="just">
              <a:buNone/>
            </a:pPr>
            <a:endParaRPr lang="en-US" b="0" dirty="0" smtClean="0"/>
          </a:p>
          <a:p>
            <a:pPr marL="0" indent="0" algn="just">
              <a:buNone/>
            </a:pPr>
            <a:endParaRPr lang="en-US" b="0" dirty="0"/>
          </a:p>
          <a:p>
            <a:pPr marL="0" indent="0" algn="just">
              <a:buNone/>
            </a:pP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41078" y="4978365"/>
                <a:ext cx="58583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78" y="4978365"/>
                <a:ext cx="5858335" cy="461665"/>
              </a:xfrm>
              <a:prstGeom prst="rect">
                <a:avLst/>
              </a:prstGeom>
              <a:blipFill>
                <a:blip r:embed="rId2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41078" y="5638038"/>
                <a:ext cx="6012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β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078" y="5638038"/>
                <a:ext cx="6012543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 bwMode="auto">
          <a:xfrm>
            <a:off x="7753621" y="4977970"/>
            <a:ext cx="738735" cy="462455"/>
          </a:xfrm>
          <a:prstGeom prst="right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8" name="Picture 4" descr="http://www.wpclipart.com/blanks/buttons/round/button_round_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0" y="4812795"/>
            <a:ext cx="1490954" cy="149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3 Resisto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413" y="2039006"/>
            <a:ext cx="4951998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657" y="2423533"/>
            <a:ext cx="3132962" cy="28885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V-I Relationship for Resistor</a:t>
            </a:r>
            <a:endParaRPr lang="en-US" sz="4000" b="1" kern="0" dirty="0"/>
          </a:p>
        </p:txBody>
      </p:sp>
    </p:spTree>
    <p:extLst>
      <p:ext uri="{BB962C8B-B14F-4D97-AF65-F5344CB8AC3E}">
        <p14:creationId xmlns:p14="http://schemas.microsoft.com/office/powerpoint/2010/main" val="23087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22139"/>
            <a:ext cx="4623241" cy="281815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V-I Relationship for Capacitor</a:t>
            </a:r>
            <a:endParaRPr lang="en-US" sz="4000" b="1" kern="0" dirty="0"/>
          </a:p>
        </p:txBody>
      </p:sp>
      <p:pic>
        <p:nvPicPr>
          <p:cNvPr id="38916" name="Picture 4" descr="http://www.electronics-tutorials.ws/capacitor/cap5b.gif?x989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7864"/>
            <a:ext cx="4570540" cy="384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  <a:r>
              <a:rPr lang="en-US" dirty="0" smtClean="0"/>
              <a:t>Spring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6825"/>
            <a:ext cx="8839200" cy="4895850"/>
          </a:xfrm>
        </p:spPr>
        <p:txBody>
          <a:bodyPr/>
          <a:lstStyle/>
          <a:p>
            <a:r>
              <a:rPr lang="en-US" dirty="0"/>
              <a:t>Grading:</a:t>
            </a:r>
          </a:p>
          <a:p>
            <a:r>
              <a:rPr lang="en-US" b="0" dirty="0"/>
              <a:t>The final grade in this course will be based on the student total score on all components of the course. The total score is broken down into the following components:</a:t>
            </a:r>
          </a:p>
          <a:p>
            <a:r>
              <a:rPr lang="en-US" dirty="0">
                <a:solidFill>
                  <a:srgbClr val="00B050"/>
                </a:solidFill>
              </a:rPr>
              <a:t>Class participation:		10%</a:t>
            </a:r>
          </a:p>
          <a:p>
            <a:r>
              <a:rPr lang="en-US" dirty="0">
                <a:solidFill>
                  <a:srgbClr val="FF0000"/>
                </a:solidFill>
              </a:rPr>
              <a:t>Exam I:				20%</a:t>
            </a:r>
          </a:p>
          <a:p>
            <a:r>
              <a:rPr lang="en-US" dirty="0">
                <a:solidFill>
                  <a:srgbClr val="FF0000"/>
                </a:solidFill>
              </a:rPr>
              <a:t>Exam II:			</a:t>
            </a:r>
            <a:r>
              <a:rPr lang="en-US" dirty="0" smtClean="0">
                <a:solidFill>
                  <a:srgbClr val="FF0000"/>
                </a:solidFill>
              </a:rPr>
              <a:t>	20</a:t>
            </a:r>
            <a:r>
              <a:rPr lang="en-US" dirty="0">
                <a:solidFill>
                  <a:srgbClr val="FF0000"/>
                </a:solidFill>
              </a:rPr>
              <a:t>%</a:t>
            </a:r>
          </a:p>
          <a:p>
            <a:r>
              <a:rPr lang="en-US" dirty="0">
                <a:solidFill>
                  <a:srgbClr val="FF0000"/>
                </a:solidFill>
              </a:rPr>
              <a:t>Exam III:			</a:t>
            </a:r>
            <a:r>
              <a:rPr lang="en-US" dirty="0" smtClean="0">
                <a:solidFill>
                  <a:srgbClr val="FF0000"/>
                </a:solidFill>
              </a:rPr>
              <a:t>	20</a:t>
            </a:r>
            <a:r>
              <a:rPr lang="en-US" dirty="0">
                <a:solidFill>
                  <a:srgbClr val="FF0000"/>
                </a:solidFill>
              </a:rPr>
              <a:t>%</a:t>
            </a:r>
          </a:p>
          <a:p>
            <a:r>
              <a:rPr lang="en-US" dirty="0">
                <a:solidFill>
                  <a:srgbClr val="FF0000"/>
                </a:solidFill>
              </a:rPr>
              <a:t>Homework:			30%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83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91" y="2587089"/>
            <a:ext cx="4005115" cy="262630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V-I Relationship for Inductor</a:t>
            </a:r>
            <a:endParaRPr lang="en-US" sz="4000" b="1" kern="0" dirty="0"/>
          </a:p>
        </p:txBody>
      </p:sp>
      <p:pic>
        <p:nvPicPr>
          <p:cNvPr id="39938" name="Picture 2" descr="Image result for indu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41" y="1799978"/>
            <a:ext cx="466725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348" y="4318107"/>
            <a:ext cx="3048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2400" y="152400"/>
            <a:ext cx="8839200" cy="838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ctr"/>
            <a:r>
              <a:rPr lang="en-US" sz="4000" b="1" kern="0" dirty="0" smtClean="0"/>
              <a:t>Shift-Invariant Linear System</a:t>
            </a:r>
            <a:endParaRPr lang="en-US" sz="4000" b="1" kern="0" dirty="0"/>
          </a:p>
        </p:txBody>
      </p:sp>
      <p:sp>
        <p:nvSpPr>
          <p:cNvPr id="6" name="Down Arrow 5"/>
          <p:cNvSpPr/>
          <p:nvPr/>
        </p:nvSpPr>
        <p:spPr bwMode="auto">
          <a:xfrm>
            <a:off x="4115234" y="3429692"/>
            <a:ext cx="644577" cy="929390"/>
          </a:xfrm>
          <a:prstGeom prst="downArrow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7" name="Cube 16"/>
          <p:cNvSpPr/>
          <p:nvPr/>
        </p:nvSpPr>
        <p:spPr bwMode="auto">
          <a:xfrm>
            <a:off x="3083857" y="1147476"/>
            <a:ext cx="2886635" cy="224117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9" name="Right Arrow 18"/>
          <p:cNvSpPr/>
          <p:nvPr/>
        </p:nvSpPr>
        <p:spPr bwMode="auto">
          <a:xfrm>
            <a:off x="1111623" y="1831032"/>
            <a:ext cx="1604683" cy="99508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20" name="Right Arrow 19"/>
          <p:cNvSpPr/>
          <p:nvPr/>
        </p:nvSpPr>
        <p:spPr bwMode="auto">
          <a:xfrm>
            <a:off x="6320118" y="1831032"/>
            <a:ext cx="1604683" cy="995083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1111623" y="1026452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0000"/>
                </a:solidFill>
              </a:rPr>
              <a:t>Input v(t)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320118" y="1026452"/>
            <a:ext cx="232185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B050"/>
                </a:solidFill>
              </a:rPr>
              <a:t>Output w(t)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3469336" y="1909473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00FF"/>
                </a:solidFill>
              </a:rPr>
              <a:t>System L</a:t>
            </a:r>
            <a:endParaRPr lang="en-US" sz="2800" kern="0" dirty="0">
              <a:solidFill>
                <a:srgbClr val="0000FF"/>
              </a:solidFill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083857" y="4410629"/>
            <a:ext cx="2886635" cy="2241177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25" name="Right Arrow 24"/>
          <p:cNvSpPr/>
          <p:nvPr/>
        </p:nvSpPr>
        <p:spPr bwMode="auto">
          <a:xfrm>
            <a:off x="1111623" y="5094185"/>
            <a:ext cx="1604683" cy="99508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26" name="Right Arrow 25"/>
          <p:cNvSpPr/>
          <p:nvPr/>
        </p:nvSpPr>
        <p:spPr bwMode="auto">
          <a:xfrm>
            <a:off x="6320118" y="5094185"/>
            <a:ext cx="1604683" cy="995083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1111623" y="4289605"/>
            <a:ext cx="221428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0000"/>
                </a:solidFill>
              </a:rPr>
              <a:t>Input v(t-</a:t>
            </a:r>
            <a:r>
              <a:rPr lang="el-GR" sz="2800" kern="0" dirty="0" smtClean="0">
                <a:solidFill>
                  <a:srgbClr val="FF0000"/>
                </a:solidFill>
              </a:rPr>
              <a:t>τ</a:t>
            </a:r>
            <a:r>
              <a:rPr lang="en-US" sz="2800" kern="0" dirty="0" smtClean="0">
                <a:solidFill>
                  <a:srgbClr val="FF0000"/>
                </a:solidFill>
              </a:rPr>
              <a:t>)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6320118" y="4289605"/>
            <a:ext cx="259976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B050"/>
                </a:solidFill>
              </a:rPr>
              <a:t>Output w(t</a:t>
            </a:r>
            <a:r>
              <a:rPr lang="el-GR" sz="2800" kern="0" dirty="0">
                <a:solidFill>
                  <a:srgbClr val="00B050"/>
                </a:solidFill>
              </a:rPr>
              <a:t>-τ</a:t>
            </a:r>
            <a:r>
              <a:rPr lang="en-US" sz="2800" kern="0" dirty="0" smtClean="0">
                <a:solidFill>
                  <a:srgbClr val="00B050"/>
                </a:solidFill>
              </a:rPr>
              <a:t>)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3469336" y="5172626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00FF"/>
                </a:solidFill>
              </a:rPr>
              <a:t>System L</a:t>
            </a:r>
            <a:endParaRPr lang="en-US" sz="2800" kern="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529" y="2799220"/>
            <a:ext cx="1628775" cy="333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6010826"/>
            <a:ext cx="26479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humbs.dreamstime.com/x/water-intersecting-ripples-6694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4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0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lh6.ggpht.com/f5PfyElwOb8-2v8Pb2DW3NYBTUSjuk18MnofZG-QrkSn86-TS0WAgQFalg0lvSCsSEb3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37" y="36147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3" y="3228975"/>
            <a:ext cx="4219575" cy="3629025"/>
          </a:xfrm>
          <a:prstGeom prst="rect">
            <a:avLst/>
          </a:prstGeom>
        </p:spPr>
      </p:pic>
      <p:pic>
        <p:nvPicPr>
          <p:cNvPr id="37894" name="Picture 6" descr="Image result for mu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20" y="386701"/>
            <a:ext cx="4406135" cy="25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Shift Invariability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96" y="1370357"/>
            <a:ext cx="8470809" cy="411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Non-linear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3" y="1618590"/>
            <a:ext cx="8831317" cy="396765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N</a:t>
            </a:r>
            <a:r>
              <a:rPr lang="en-US" dirty="0" smtClean="0"/>
              <a:t>onlinear </a:t>
            </a:r>
            <a:r>
              <a:rPr lang="en-US" dirty="0"/>
              <a:t>equations are difficult to </a:t>
            </a:r>
            <a:r>
              <a:rPr lang="en-US" dirty="0" smtClean="0"/>
              <a:t>analyze but can be numerically solved.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phenomena </a:t>
            </a:r>
            <a:r>
              <a:rPr lang="en-US" dirty="0" smtClean="0"/>
              <a:t>are inherent in many nonlinear systems, such as</a:t>
            </a:r>
            <a:endParaRPr lang="en-US" dirty="0"/>
          </a:p>
          <a:p>
            <a:pPr marL="1376363" indent="-461963" algn="just"/>
            <a:r>
              <a:rPr lang="en-US" dirty="0" smtClean="0"/>
              <a:t>Chaos</a:t>
            </a:r>
          </a:p>
          <a:p>
            <a:pPr marL="1376363" indent="-461963" algn="just"/>
            <a:r>
              <a:rPr lang="en-US" dirty="0"/>
              <a:t>Solitons</a:t>
            </a:r>
          </a:p>
          <a:p>
            <a:pPr marL="1376363" indent="-461963" algn="just"/>
            <a:r>
              <a:rPr lang="en-US" dirty="0" smtClean="0"/>
              <a:t>Singularities</a:t>
            </a:r>
          </a:p>
          <a:p>
            <a:pPr marL="0" indent="0" algn="just">
              <a:buNone/>
            </a:pPr>
            <a:r>
              <a:rPr lang="en-US" dirty="0" smtClean="0"/>
              <a:t>which are counterintuitive and/or unpredictable.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4166"/>
            <a:ext cx="9137799" cy="1683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://www.rabbitcageplans.org/wp-content/uploads/2016/11/Rabbit-Cage-Pl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19" y="4183117"/>
            <a:ext cx="8032681" cy="267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Map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1637915"/>
            <a:ext cx="8686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The system status (a number in the simplest case)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dirty="0" smtClean="0">
                <a:latin typeface="+mn-lt"/>
              </a:rPr>
              <a:t>will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evolve in discrete steps</a:t>
            </a:r>
            <a:r>
              <a:rPr kumimoji="0" lang="en-US" altLang="en-US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according to</a:t>
            </a:r>
            <a:endParaRPr lang="en-US" altLang="en-US" dirty="0"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/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kumimoji="0" lang="en-US" altLang="en-US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+mn-lt"/>
              </a:rPr>
              <a:t>One explanation: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+mn-lt"/>
              </a:rPr>
              <a:t>x – Normalized population (0,1);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smtClean="0">
                <a:latin typeface="+mn-lt"/>
              </a:rPr>
              <a:t>r – Growth rate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/>
            </a:r>
            <a:br>
              <a:rPr kumimoji="0" lang="en-US" altLang="en-US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endParaRPr kumimoji="0" lang="en-US" altLang="en-US" i="0" u="none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  <p:graphicFrame>
        <p:nvGraphicFramePr>
          <p:cNvPr id="5" name="Object 11"/>
          <p:cNvGraphicFramePr>
            <a:graphicFrameLocks noChangeAspect="1"/>
          </p:cNvGraphicFramePr>
          <p:nvPr>
            <p:extLst/>
          </p:nvPr>
        </p:nvGraphicFramePr>
        <p:xfrm>
          <a:off x="1684659" y="2656765"/>
          <a:ext cx="5774681" cy="109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4" imgW="1739880" imgH="330120" progId="Equation.DSMT4">
                  <p:embed/>
                </p:oleObj>
              </mc:Choice>
              <mc:Fallback>
                <p:oleObj name="Equation" r:id="rId4" imgW="1739880" imgH="330120" progId="Equation.DSMT4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659" y="2656765"/>
                        <a:ext cx="5774681" cy="109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Chaotic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0079"/>
            <a:ext cx="3760166" cy="3407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2029" y="1968728"/>
            <a:ext cx="81758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&gt;&gt; </a:t>
            </a:r>
            <a:endParaRPr lang="en-US" sz="1800" b="1" dirty="0" smtClean="0">
              <a:solidFill>
                <a:srgbClr val="0000FF"/>
              </a:solidFill>
              <a:latin typeface="+mn-lt"/>
            </a:endParaRPr>
          </a:p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N 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= 200;</a:t>
            </a: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x0 = 0.001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;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for r =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2.5:0.005:4.0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    x = zeros(1,N);</a:t>
            </a: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    x(1) = x0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;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    for n = 1:N-1</a:t>
            </a: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        x(n+1) = r .* x(n) .* (1.0 - x(n));</a:t>
            </a: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    end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;</a:t>
            </a:r>
          </a:p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xstate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 = x(100:N);</a:t>
            </a:r>
          </a:p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rval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 = </a:t>
            </a:r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xstate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;</a:t>
            </a:r>
          </a:p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sz="1800" b="1" dirty="0" err="1">
                <a:solidFill>
                  <a:srgbClr val="FF0000"/>
                </a:solidFill>
                <a:latin typeface="+mn-lt"/>
              </a:rPr>
              <a:t>rval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(:) = r;</a:t>
            </a:r>
          </a:p>
          <a:p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plot(rval,xstate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,'bo','MarkerSize',1);</a:t>
            </a:r>
            <a:r>
              <a:rPr lang="en-US" sz="1800" b="1" dirty="0" err="1">
                <a:solidFill>
                  <a:srgbClr val="0000FF"/>
                </a:solidFill>
                <a:latin typeface="+mn-lt"/>
              </a:rPr>
              <a:t>xlim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([2.5 4.0]);</a:t>
            </a:r>
            <a:r>
              <a:rPr lang="en-US" sz="1800" b="1" dirty="0" err="1">
                <a:solidFill>
                  <a:srgbClr val="0000FF"/>
                </a:solidFill>
                <a:latin typeface="+mn-lt"/>
              </a:rPr>
              <a:t>ylim</a:t>
            </a:r>
            <a:r>
              <a:rPr lang="en-US" sz="1800" b="1" dirty="0">
                <a:solidFill>
                  <a:srgbClr val="0000FF"/>
                </a:solidFill>
                <a:latin typeface="+mn-lt"/>
              </a:rPr>
              <a:t>([0 1]);hold on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;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end;</a:t>
            </a:r>
          </a:p>
          <a:p>
            <a:r>
              <a:rPr lang="en-US" sz="1800" b="1" dirty="0">
                <a:solidFill>
                  <a:srgbClr val="0000FF"/>
                </a:solidFill>
                <a:latin typeface="+mn-lt"/>
              </a:rPr>
              <a:t>&gt;&gt;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029" y="6021645"/>
            <a:ext cx="8489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  <a:hlinkClick r:id="rId3"/>
              </a:rPr>
              <a:t>http://</a:t>
            </a:r>
            <a:r>
              <a:rPr lang="en-US" sz="1800" dirty="0" smtClean="0">
                <a:latin typeface="+mn-lt"/>
                <a:hlinkClick r:id="rId3"/>
              </a:rPr>
              <a:t>www.sharetechnote.com/html/Handbook_EngMath_Chaos_LogisticEq.html</a:t>
            </a: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4000" dirty="0" smtClean="0"/>
              <a:t>Biological &amp; Artificial Neurons</a:t>
            </a:r>
            <a:endParaRPr lang="en-US" sz="4000" dirty="0"/>
          </a:p>
        </p:txBody>
      </p:sp>
      <p:sp>
        <p:nvSpPr>
          <p:cNvPr id="4" name="Explosion 1 3"/>
          <p:cNvSpPr/>
          <p:nvPr/>
        </p:nvSpPr>
        <p:spPr bwMode="auto">
          <a:xfrm>
            <a:off x="3234082" y="1706911"/>
            <a:ext cx="2229714" cy="2163778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i="1" dirty="0" err="1" smtClean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4046974" y="2498058"/>
            <a:ext cx="535709" cy="42668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i="1" dirty="0" err="1" smtClean="0"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2785250" y="1527808"/>
            <a:ext cx="776403" cy="650065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2453427" y="2607397"/>
            <a:ext cx="1112479" cy="477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685684" y="2972746"/>
            <a:ext cx="995495" cy="47323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 flipV="1">
            <a:off x="5026191" y="2560406"/>
            <a:ext cx="2563977" cy="24762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3173451" y="1226168"/>
            <a:ext cx="93507" cy="74831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 flipV="1">
            <a:off x="2685684" y="1977033"/>
            <a:ext cx="647963" cy="5409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2453427" y="2031125"/>
            <a:ext cx="439768" cy="55789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2638437" y="2562176"/>
            <a:ext cx="606915" cy="527644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016796" y="3155685"/>
            <a:ext cx="226517" cy="61191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2330926" y="3261329"/>
            <a:ext cx="647964" cy="54092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4010485" y="1350747"/>
            <a:ext cx="1491673" cy="3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1600" b="0" i="1" kern="0" dirty="0" smtClean="0">
                <a:latin typeface="+mn-lt"/>
              </a:rPr>
              <a:t>Body (Soma)</a:t>
            </a:r>
            <a:endParaRPr lang="en-US" sz="1600" b="0" i="1" kern="0" dirty="0"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271142" y="2198884"/>
            <a:ext cx="1491673" cy="28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1600" b="0" i="1" kern="0" dirty="0" smtClean="0">
                <a:latin typeface="+mn-lt"/>
              </a:rPr>
              <a:t>Fiber (Axon)</a:t>
            </a:r>
            <a:endParaRPr lang="en-US" sz="1600" b="0" i="1" kern="0" dirty="0"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068513" y="887283"/>
            <a:ext cx="2217416" cy="3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1600" b="0" i="1" kern="0" dirty="0" smtClean="0">
                <a:latin typeface="+mn-lt"/>
              </a:rPr>
              <a:t>Branches (Dendrite)</a:t>
            </a:r>
            <a:endParaRPr lang="en-US" sz="1600" b="0" i="1" kern="0" dirty="0"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595346" y="4870156"/>
            <a:ext cx="1491673" cy="3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1600" b="0" i="1" kern="0" dirty="0" smtClean="0">
                <a:latin typeface="+mn-lt"/>
              </a:rPr>
              <a:t>Weight</a:t>
            </a:r>
            <a:endParaRPr lang="en-US" sz="1600" b="0" i="1" kern="0" dirty="0">
              <a:latin typeface="+mn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5249285" y="5047095"/>
            <a:ext cx="3219744" cy="3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1600" b="0" i="1" kern="0" dirty="0" smtClean="0">
                <a:latin typeface="+mn-lt"/>
              </a:rPr>
              <a:t>Transformation (Nonlinear)</a:t>
            </a:r>
            <a:endParaRPr lang="en-US" sz="1600" b="0" i="1" kern="0" dirty="0">
              <a:latin typeface="+mn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963589" y="4699281"/>
            <a:ext cx="3536320" cy="3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 eaLnBrk="1" hangingPunct="1"/>
            <a:r>
              <a:rPr lang="en-US" sz="1600" b="0" i="1" kern="0" dirty="0" smtClean="0">
                <a:latin typeface="+mn-lt"/>
              </a:rPr>
              <a:t>Summation (Linear)</a:t>
            </a:r>
            <a:endParaRPr lang="en-US" sz="1600" b="0" i="1" kern="0" dirty="0">
              <a:latin typeface="+mn-lt"/>
            </a:endParaRPr>
          </a:p>
        </p:txBody>
      </p:sp>
      <p:cxnSp>
        <p:nvCxnSpPr>
          <p:cNvPr id="22" name="Straight Arrow Connector 21"/>
          <p:cNvCxnSpPr>
            <a:stCxn id="41" idx="6"/>
            <a:endCxn id="42" idx="1"/>
          </p:cNvCxnSpPr>
          <p:nvPr/>
        </p:nvCxnSpPr>
        <p:spPr bwMode="auto">
          <a:xfrm>
            <a:off x="5139471" y="5690223"/>
            <a:ext cx="40132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6436926" y="5681170"/>
            <a:ext cx="782067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/>
            <a:tailEnd type="triangle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2368918" y="5693453"/>
            <a:ext cx="1621524" cy="0"/>
            <a:chOff x="4571646" y="4971259"/>
            <a:chExt cx="1340103" cy="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26"/>
          <p:cNvGrpSpPr/>
          <p:nvPr/>
        </p:nvGrpSpPr>
        <p:grpSpPr>
          <a:xfrm>
            <a:off x="2495662" y="5327422"/>
            <a:ext cx="1621524" cy="0"/>
            <a:chOff x="4571646" y="4971259"/>
            <a:chExt cx="1340103" cy="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495662" y="6059483"/>
            <a:ext cx="1621524" cy="0"/>
            <a:chOff x="4571646" y="4971259"/>
            <a:chExt cx="1340103" cy="0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5170734" y="4971259"/>
              <a:ext cx="741015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oval" w="med" len="med"/>
              <a:tailEnd type="triangle" w="lg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4571646" y="4971259"/>
              <a:ext cx="568477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accent1">
                  <a:lumMod val="75000"/>
                  <a:alpha val="9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330926" y="3846242"/>
            <a:ext cx="4239234" cy="3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2000" i="1" kern="0" dirty="0" smtClean="0"/>
              <a:t>Biological Neuron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1751504" y="6367862"/>
            <a:ext cx="5398078" cy="4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/>
            <a:r>
              <a:rPr lang="en-US" sz="2000" i="1" kern="0" dirty="0" smtClean="0"/>
              <a:t>Artificial Neuron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1274091" y="2402665"/>
            <a:ext cx="992396" cy="3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000" b="0" i="1" kern="0" dirty="0" smtClean="0"/>
              <a:t>Input</a:t>
            </a:r>
          </a:p>
        </p:txBody>
      </p:sp>
      <p:sp>
        <p:nvSpPr>
          <p:cNvPr id="36" name="Left Bracket 35"/>
          <p:cNvSpPr/>
          <p:nvPr/>
        </p:nvSpPr>
        <p:spPr bwMode="auto">
          <a:xfrm>
            <a:off x="2068512" y="1600324"/>
            <a:ext cx="427150" cy="2055730"/>
          </a:xfrm>
          <a:prstGeom prst="leftBracket">
            <a:avLst/>
          </a:prstGeom>
          <a:noFill/>
          <a:ln w="25400" cap="flat" cmpd="sng" algn="ctr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16" charset="-128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1274091" y="5530630"/>
            <a:ext cx="992396" cy="3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000" b="0" i="1" kern="0" dirty="0" smtClean="0"/>
              <a:t>Input</a:t>
            </a:r>
          </a:p>
        </p:txBody>
      </p:sp>
      <p:sp>
        <p:nvSpPr>
          <p:cNvPr id="38" name="Left Bracket 37"/>
          <p:cNvSpPr/>
          <p:nvPr/>
        </p:nvSpPr>
        <p:spPr bwMode="auto">
          <a:xfrm>
            <a:off x="2068512" y="4728289"/>
            <a:ext cx="427150" cy="2055730"/>
          </a:xfrm>
          <a:prstGeom prst="leftBracket">
            <a:avLst/>
          </a:prstGeom>
          <a:noFill/>
          <a:ln w="25400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116" charset="-128"/>
            </a:endParaRP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157186" y="2645655"/>
            <a:ext cx="992396" cy="3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000" b="0" i="1" kern="0" dirty="0" smtClean="0"/>
              <a:t>Output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093970" y="5719242"/>
            <a:ext cx="992396" cy="38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691638"/>
              </a:buClr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C5A21"/>
              </a:buClr>
              <a:buFont typeface="Times" pitchFamily="18" charset="0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7ADB0"/>
              </a:buClr>
              <a:buChar char="•"/>
              <a:defRPr sz="2000">
                <a:solidFill>
                  <a:schemeClr val="tx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sz="2000" b="0" i="1" kern="0" dirty="0"/>
              <a:t>Output</a:t>
            </a:r>
            <a:endParaRPr lang="en-US" sz="2000" b="0" i="1" kern="0" dirty="0" smtClean="0"/>
          </a:p>
        </p:txBody>
      </p:sp>
      <p:sp>
        <p:nvSpPr>
          <p:cNvPr id="41" name="Flowchart: Or 40"/>
          <p:cNvSpPr/>
          <p:nvPr/>
        </p:nvSpPr>
        <p:spPr bwMode="auto">
          <a:xfrm>
            <a:off x="4025895" y="5133435"/>
            <a:ext cx="1113576" cy="1113576"/>
          </a:xfrm>
          <a:prstGeom prst="flowChartOr">
            <a:avLst/>
          </a:prstGeom>
          <a:noFill/>
          <a:ln w="1270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i="1" dirty="0" err="1" smtClean="0">
              <a:latin typeface="+mn-lt"/>
            </a:endParaRPr>
          </a:p>
        </p:txBody>
      </p:sp>
      <p:sp>
        <p:nvSpPr>
          <p:cNvPr id="42" name="Pentagon 41"/>
          <p:cNvSpPr/>
          <p:nvPr/>
        </p:nvSpPr>
        <p:spPr bwMode="auto">
          <a:xfrm>
            <a:off x="5540795" y="5477054"/>
            <a:ext cx="869225" cy="426338"/>
          </a:xfrm>
          <a:prstGeom prst="homePlate">
            <a:avLst/>
          </a:prstGeom>
          <a:noFill/>
          <a:ln w="1270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i="1" dirty="0" err="1" smtClean="0">
              <a:latin typeface="+mn-lt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6747287" y="1932147"/>
            <a:ext cx="2052588" cy="28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eaLnBrk="1" hangingPunct="1"/>
            <a:r>
              <a:rPr lang="en-US" sz="1600" b="0" i="1" kern="0" dirty="0" smtClean="0">
                <a:latin typeface="+mn-lt"/>
              </a:rPr>
              <a:t>Interface (Synapsis)</a:t>
            </a:r>
            <a:endParaRPr lang="en-US" sz="1600" b="0" i="1" kern="0" dirty="0">
              <a:latin typeface="+mn-lt"/>
            </a:endParaRPr>
          </a:p>
        </p:txBody>
      </p:sp>
      <p:sp>
        <p:nvSpPr>
          <p:cNvPr id="44" name="Regular Pentagon 43"/>
          <p:cNvSpPr/>
          <p:nvPr/>
        </p:nvSpPr>
        <p:spPr bwMode="auto">
          <a:xfrm rot="5400000">
            <a:off x="7328790" y="2294523"/>
            <a:ext cx="660903" cy="584913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00" y="3376507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deep neur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6844"/>
            <a:ext cx="9144000" cy="470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67214"/>
            <a:ext cx="1493649" cy="1493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399"/>
            <a:ext cx="8839200" cy="1029630"/>
          </a:xfrm>
          <a:noFill/>
        </p:spPr>
        <p:txBody>
          <a:bodyPr/>
          <a:lstStyle/>
          <a:p>
            <a:r>
              <a:rPr lang="en-US" sz="4000" dirty="0" smtClean="0"/>
              <a:t>Deep</a:t>
            </a:r>
            <a:r>
              <a:rPr lang="en-US" dirty="0" smtClean="0"/>
              <a:t> Neural Network (DNN)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6409899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+mn-lt"/>
                <a:hlinkClick r:id="rId4"/>
              </a:rPr>
              <a:t>https://</a:t>
            </a:r>
            <a:r>
              <a:rPr lang="en-US" sz="2000" dirty="0" smtClean="0">
                <a:latin typeface="+mn-lt"/>
                <a:hlinkClick r:id="rId4"/>
              </a:rPr>
              <a:t>www.strong.io/blog/deep-neural-networks-go-to-the-movies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68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24" y="1162636"/>
            <a:ext cx="8718351" cy="453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60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Project?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15" y="1293060"/>
            <a:ext cx="9160030" cy="53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03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BB-03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410888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b="0" dirty="0" smtClean="0"/>
              <a:t>Please give an example of a shift-invariant linear system and show that it satisfies the requirements.</a:t>
            </a:r>
          </a:p>
          <a:p>
            <a:pPr>
              <a:buFont typeface="+mj-lt"/>
              <a:buAutoNum type="arabicPeriod"/>
            </a:pPr>
            <a:r>
              <a:rPr lang="en-US" sz="2400" b="0" dirty="0"/>
              <a:t>Please give an example of a </a:t>
            </a:r>
            <a:r>
              <a:rPr lang="en-US" sz="2400" b="0" dirty="0" smtClean="0"/>
              <a:t>linear </a:t>
            </a:r>
            <a:r>
              <a:rPr lang="en-US" sz="2400" b="0" dirty="0"/>
              <a:t>system and show that it satisfies </a:t>
            </a:r>
            <a:r>
              <a:rPr lang="en-US" sz="2400" b="0" dirty="0" smtClean="0"/>
              <a:t>additivity and homogeneity but it is not shift-invariant.</a:t>
            </a:r>
            <a:endParaRPr lang="en-US" sz="2400" b="0" dirty="0"/>
          </a:p>
          <a:p>
            <a:pPr>
              <a:buFont typeface="+mj-lt"/>
              <a:buAutoNum type="arabicPeriod"/>
            </a:pPr>
            <a:r>
              <a:rPr lang="en-US" sz="2400" b="0" dirty="0"/>
              <a:t>Please give an example of a </a:t>
            </a:r>
            <a:r>
              <a:rPr lang="en-US" sz="2400" b="0" dirty="0" smtClean="0"/>
              <a:t>nonlinear </a:t>
            </a:r>
            <a:r>
              <a:rPr lang="en-US" sz="2400" b="0" dirty="0"/>
              <a:t>system </a:t>
            </a:r>
            <a:r>
              <a:rPr lang="en-US" sz="2400" b="0" dirty="0" smtClean="0"/>
              <a:t>that satisfies neither </a:t>
            </a:r>
            <a:r>
              <a:rPr lang="en-US" sz="2400" b="0" dirty="0"/>
              <a:t>additivity and </a:t>
            </a:r>
            <a:r>
              <a:rPr lang="en-US" sz="2400" b="0" dirty="0" smtClean="0"/>
              <a:t>homogeneity.</a:t>
            </a:r>
            <a:endParaRPr lang="en-US" sz="2400" b="0" dirty="0"/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400" b="0" dirty="0" smtClean="0">
                <a:solidFill>
                  <a:srgbClr val="FF0000"/>
                </a:solidFill>
              </a:rPr>
              <a:t>Due date: One week from now (by midnight next Tue).  Please upload your MS word report to MLS.</a:t>
            </a:r>
            <a:endParaRPr lang="en-US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 vs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8298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hlinkClick r:id="rId2"/>
              </a:rPr>
              <a:t>http://www.thefreedictionary.com/mathematical+function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b="0" dirty="0" smtClean="0"/>
          </a:p>
          <a:p>
            <a:pPr marL="0" indent="0" algn="just">
              <a:buNone/>
            </a:pPr>
            <a:r>
              <a:rPr lang="en-US" sz="2400" dirty="0" smtClean="0"/>
              <a:t>Function</a:t>
            </a:r>
            <a:r>
              <a:rPr lang="en-US" sz="2400" b="0" dirty="0" smtClean="0"/>
              <a:t> </a:t>
            </a:r>
            <a:r>
              <a:rPr lang="en-US" sz="2400" b="0" dirty="0"/>
              <a:t>– A mathematical relation such that each element of a given set (the domain of the function) is associated with an element of another set (the range of the function)</a:t>
            </a:r>
          </a:p>
          <a:p>
            <a:pPr marL="0" indent="0" algn="just">
              <a:buNone/>
            </a:pPr>
            <a:endParaRPr lang="en-US" sz="2400" b="0" dirty="0" smtClean="0"/>
          </a:p>
          <a:p>
            <a:pPr marL="0" indent="0" algn="just">
              <a:buNone/>
            </a:pPr>
            <a:r>
              <a:rPr lang="en-US" sz="2400" dirty="0" smtClean="0"/>
              <a:t>System</a:t>
            </a:r>
            <a:r>
              <a:rPr lang="en-US" sz="2400" b="0" dirty="0" smtClean="0"/>
              <a:t> </a:t>
            </a:r>
            <a:r>
              <a:rPr lang="en-US" sz="2400" b="0" dirty="0"/>
              <a:t>– A group of interacting, interrelated, or interdependent elements forming a complex whole: </a:t>
            </a:r>
          </a:p>
          <a:p>
            <a:pPr marL="0" indent="0" algn="just">
              <a:buNone/>
            </a:pPr>
            <a:r>
              <a:rPr lang="en-US" sz="2400" b="0" dirty="0" smtClean="0"/>
              <a:t>	a</a:t>
            </a:r>
            <a:r>
              <a:rPr lang="en-US" sz="2400" b="0" dirty="0"/>
              <a:t>. An organism as a whole,</a:t>
            </a:r>
          </a:p>
          <a:p>
            <a:pPr marL="0" indent="0" algn="just">
              <a:buNone/>
            </a:pPr>
            <a:r>
              <a:rPr lang="en-US" sz="2400" b="0" dirty="0" smtClean="0"/>
              <a:t>	b</a:t>
            </a:r>
            <a:r>
              <a:rPr lang="en-US" sz="2400" b="0" dirty="0"/>
              <a:t>. A group of </a:t>
            </a:r>
            <a:r>
              <a:rPr lang="en-US" sz="2400" b="0" dirty="0" smtClean="0"/>
              <a:t>physiologically</a:t>
            </a:r>
            <a:r>
              <a:rPr lang="en-US" sz="2400" b="0" dirty="0"/>
              <a:t> </a:t>
            </a:r>
            <a:r>
              <a:rPr lang="en-US" sz="2400" b="0" dirty="0" smtClean="0"/>
              <a:t>related</a:t>
            </a:r>
            <a:r>
              <a:rPr lang="en-US" sz="2400" b="0" dirty="0"/>
              <a:t> parts, </a:t>
            </a:r>
          </a:p>
          <a:p>
            <a:pPr marL="0" indent="0" algn="just">
              <a:buNone/>
            </a:pPr>
            <a:r>
              <a:rPr lang="en-US" sz="2400" b="0" dirty="0" smtClean="0"/>
              <a:t>	c</a:t>
            </a:r>
            <a:r>
              <a:rPr lang="en-US" sz="2400" b="0" dirty="0"/>
              <a:t>. A group of </a:t>
            </a:r>
            <a:r>
              <a:rPr lang="en-US" sz="2400" b="0" dirty="0" smtClean="0"/>
              <a:t>interacting</a:t>
            </a:r>
            <a:r>
              <a:rPr lang="en-US" sz="2400" b="0" dirty="0"/>
              <a:t> </a:t>
            </a:r>
            <a:r>
              <a:rPr lang="en-US" sz="2400" b="0" dirty="0" smtClean="0"/>
              <a:t>physical components</a:t>
            </a:r>
            <a:r>
              <a:rPr lang="en-US" sz="2400" b="0" dirty="0"/>
              <a:t>,</a:t>
            </a:r>
          </a:p>
          <a:p>
            <a:pPr marL="0" indent="0" algn="just">
              <a:buNone/>
            </a:pPr>
            <a:r>
              <a:rPr lang="en-US" sz="2400" b="0" dirty="0" smtClean="0"/>
              <a:t>	d</a:t>
            </a:r>
            <a:r>
              <a:rPr lang="en-US" sz="2400" b="0" dirty="0"/>
              <a:t>. A network of structures and </a:t>
            </a:r>
            <a:r>
              <a:rPr lang="en-US" sz="2400" b="0" dirty="0" smtClean="0"/>
              <a:t>channels</a:t>
            </a:r>
            <a:endParaRPr lang="en-US" sz="2400" b="0" dirty="0"/>
          </a:p>
          <a:p>
            <a:pPr marL="0" indent="0" algn="just">
              <a:buNone/>
            </a:pP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41213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Function</a:t>
            </a:r>
            <a:endParaRPr lang="en-US" sz="4000" dirty="0"/>
          </a:p>
        </p:txBody>
      </p:sp>
      <p:sp>
        <p:nvSpPr>
          <p:cNvPr id="5" name="Chord 4"/>
          <p:cNvSpPr/>
          <p:nvPr/>
        </p:nvSpPr>
        <p:spPr bwMode="auto">
          <a:xfrm>
            <a:off x="1138518" y="2617694"/>
            <a:ext cx="2393577" cy="2339788"/>
          </a:xfrm>
          <a:prstGeom prst="chord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6" name="Teardrop 5"/>
          <p:cNvSpPr/>
          <p:nvPr/>
        </p:nvSpPr>
        <p:spPr bwMode="auto">
          <a:xfrm>
            <a:off x="5172635" y="2680444"/>
            <a:ext cx="2671483" cy="2662517"/>
          </a:xfrm>
          <a:prstGeom prst="teardrop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7" name="Curved Up Arrow 6"/>
          <p:cNvSpPr/>
          <p:nvPr/>
        </p:nvSpPr>
        <p:spPr bwMode="auto">
          <a:xfrm flipV="1">
            <a:off x="2008096" y="1913962"/>
            <a:ext cx="5208493" cy="2034989"/>
          </a:xfrm>
          <a:prstGeom prst="curvedUpArrow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38518" y="1851210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FF0000"/>
                </a:solidFill>
              </a:rPr>
              <a:t>Domain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347013" y="1851210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 algn="l"/>
            <a:r>
              <a:rPr lang="en-US" sz="2800" kern="0" dirty="0" smtClean="0">
                <a:solidFill>
                  <a:srgbClr val="00B050"/>
                </a:solidFill>
              </a:rPr>
              <a:t>Range</a:t>
            </a:r>
            <a:endParaRPr lang="en-US" sz="2800" kern="0" dirty="0">
              <a:solidFill>
                <a:srgbClr val="00B05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393146" y="1931889"/>
            <a:ext cx="1936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31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691638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r>
              <a:rPr lang="en-US" sz="2800" kern="0" dirty="0" smtClean="0">
                <a:solidFill>
                  <a:srgbClr val="0000FF"/>
                </a:solidFill>
              </a:rPr>
              <a:t>Map</a:t>
            </a:r>
            <a:endParaRPr lang="en-US" sz="2800" kern="0" dirty="0">
              <a:solidFill>
                <a:srgbClr val="0000FF"/>
              </a:solidFill>
            </a:endParaRPr>
          </a:p>
        </p:txBody>
      </p:sp>
      <p:sp>
        <p:nvSpPr>
          <p:cNvPr id="12" name="5-Point Star 11"/>
          <p:cNvSpPr/>
          <p:nvPr/>
        </p:nvSpPr>
        <p:spPr bwMode="auto">
          <a:xfrm>
            <a:off x="6436660" y="4010583"/>
            <a:ext cx="540126" cy="540126"/>
          </a:xfrm>
          <a:prstGeom prst="star5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2079811" y="4011702"/>
            <a:ext cx="358588" cy="35858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 err="1" smtClean="0"/>
          </a:p>
        </p:txBody>
      </p:sp>
      <p:pic>
        <p:nvPicPr>
          <p:cNvPr id="11" name="Picture 10" descr="http://www.magic-emoji.com/emoji/images/83_emoji_iphone_black_diamond_s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2829" y="4550709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.stack.imgur.com/jiYo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82" y="865090"/>
            <a:ext cx="4267199" cy="320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Examples</a:t>
            </a:r>
            <a:endParaRPr lang="en-US" sz="4000" dirty="0"/>
          </a:p>
        </p:txBody>
      </p:sp>
      <p:pic>
        <p:nvPicPr>
          <p:cNvPr id="24580" name="Picture 4" descr="https://www.mathworks.com/matlabcentral/mlc-downloads/downloads/submissions/35214/versions/4/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2" y="996948"/>
            <a:ext cx="3747247" cy="28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s://www.mathworks.com/matlabcentral/mlc-downloads/downloads/submissions/4372/versions/1/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08" y="4047559"/>
            <a:ext cx="3053917" cy="26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42" y="4259964"/>
            <a:ext cx="3424517" cy="194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Taylor Expansion</a:t>
            </a:r>
            <a:endParaRPr lang="en-US" sz="4000" dirty="0"/>
          </a:p>
        </p:txBody>
      </p:sp>
      <p:pic>
        <p:nvPicPr>
          <p:cNvPr id="5122" name="Picture 2" descr="http://www.sosmath.com/calculus/tayser/tayser01/img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" y="1501245"/>
            <a:ext cx="7812361" cy="231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18" y="3813704"/>
            <a:ext cx="4309533" cy="24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4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Function</a:t>
            </a:r>
            <a:endParaRPr lang="en-US" dirty="0"/>
          </a:p>
        </p:txBody>
      </p:sp>
      <p:pic>
        <p:nvPicPr>
          <p:cNvPr id="33815" name="Picture 23" descr="https://mayitzintli.files.wordpress.com/2013/07/planes-intersec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524125"/>
            <a:ext cx="574357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16683"/>
            <a:ext cx="5198057" cy="39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5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4694</TotalTime>
  <Words>875</Words>
  <Application>Microsoft Office PowerPoint</Application>
  <PresentationFormat>On-screen Show (4:3)</PresentationFormat>
  <Paragraphs>254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Garamond</vt:lpstr>
      <vt:lpstr>Times</vt:lpstr>
      <vt:lpstr>Times New Roman</vt:lpstr>
      <vt:lpstr>Blank Presentation</vt:lpstr>
      <vt:lpstr>1_Blank Presentation</vt:lpstr>
      <vt:lpstr>Equation</vt:lpstr>
      <vt:lpstr>PowerPoint Presentation</vt:lpstr>
      <vt:lpstr>PowerPoint Presentation</vt:lpstr>
      <vt:lpstr>Syllabus Spring 2018</vt:lpstr>
      <vt:lpstr>Outline</vt:lpstr>
      <vt:lpstr>Function vs System</vt:lpstr>
      <vt:lpstr>Function</vt:lpstr>
      <vt:lpstr>Examples</vt:lpstr>
      <vt:lpstr>Taylor Expansion</vt:lpstr>
      <vt:lpstr>Linear Function</vt:lpstr>
      <vt:lpstr>System</vt:lpstr>
      <vt:lpstr>Measurement System</vt:lpstr>
      <vt:lpstr>Imaging System</vt:lpstr>
      <vt:lpstr>Control System</vt:lpstr>
      <vt:lpstr>Robotic System</vt:lpstr>
      <vt:lpstr>Neurological System</vt:lpstr>
      <vt:lpstr>Human System</vt:lpstr>
      <vt:lpstr>Robot &amp; Human</vt:lpstr>
      <vt:lpstr>Linear System</vt:lpstr>
      <vt:lpstr>PowerPoint Presentation</vt:lpstr>
      <vt:lpstr>PowerPoint Presentation</vt:lpstr>
      <vt:lpstr>Quiz: Linear or Not?</vt:lpstr>
      <vt:lpstr>Additivity &amp; Homogeneity</vt:lpstr>
      <vt:lpstr>Equivalence in the Continuous Case</vt:lpstr>
      <vt:lpstr>Independence of Homogeneity</vt:lpstr>
      <vt:lpstr>Independence of Additivity</vt:lpstr>
      <vt:lpstr>Recap!</vt:lpstr>
      <vt:lpstr>Relative Linearity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Shift Invariability</vt:lpstr>
      <vt:lpstr>Non-linear System</vt:lpstr>
      <vt:lpstr>Logistic Map</vt:lpstr>
      <vt:lpstr>Chaotic Behavior</vt:lpstr>
      <vt:lpstr>Biological &amp; Artificial Neurons</vt:lpstr>
      <vt:lpstr>Deep Neural Network (DNN)</vt:lpstr>
      <vt:lpstr>Class Project?</vt:lpstr>
      <vt:lpstr>Homework for BB-03</vt:lpstr>
    </vt:vector>
  </TitlesOfParts>
  <Company>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xintes</dc:creator>
  <cp:lastModifiedBy>Wang, Ge</cp:lastModifiedBy>
  <cp:revision>331</cp:revision>
  <cp:lastPrinted>2012-08-27T14:05:30Z</cp:lastPrinted>
  <dcterms:created xsi:type="dcterms:W3CDTF">2006-11-16T21:02:09Z</dcterms:created>
  <dcterms:modified xsi:type="dcterms:W3CDTF">2018-01-23T19:44:02Z</dcterms:modified>
</cp:coreProperties>
</file>