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13">
  <p:sldMasterIdLst>
    <p:sldMasterId id="2147483648" r:id="rId1"/>
  </p:sldMasterIdLst>
  <p:notesMasterIdLst>
    <p:notesMasterId r:id="rId25"/>
  </p:notesMasterIdLst>
  <p:sldIdLst>
    <p:sldId id="1019" r:id="rId2"/>
    <p:sldId id="1012" r:id="rId3"/>
    <p:sldId id="1027" r:id="rId4"/>
    <p:sldId id="1024" r:id="rId5"/>
    <p:sldId id="1015" r:id="rId6"/>
    <p:sldId id="1028" r:id="rId7"/>
    <p:sldId id="1016" r:id="rId8"/>
    <p:sldId id="1023" r:id="rId9"/>
    <p:sldId id="1018" r:id="rId10"/>
    <p:sldId id="986" r:id="rId11"/>
    <p:sldId id="1022" r:id="rId12"/>
    <p:sldId id="1029" r:id="rId13"/>
    <p:sldId id="923" r:id="rId14"/>
    <p:sldId id="999" r:id="rId15"/>
    <p:sldId id="998" r:id="rId16"/>
    <p:sldId id="997" r:id="rId17"/>
    <p:sldId id="1014" r:id="rId18"/>
    <p:sldId id="1026" r:id="rId19"/>
    <p:sldId id="1013" r:id="rId20"/>
    <p:sldId id="1030" r:id="rId21"/>
    <p:sldId id="1025" r:id="rId22"/>
    <p:sldId id="1031" r:id="rId23"/>
    <p:sldId id="103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33CC33"/>
    <a:srgbClr val="FF9900"/>
    <a:srgbClr val="009900"/>
    <a:srgbClr val="993366"/>
    <a:srgbClr val="003399"/>
    <a:srgbClr val="CCCC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91" d="100"/>
          <a:sy n="91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1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86374"/>
            <a:ext cx="9144000" cy="30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Learning from </a:t>
            </a:r>
            <a:r>
              <a:rPr lang="en-US" sz="4400" b="1" dirty="0">
                <a:solidFill>
                  <a:schemeClr val="tx1"/>
                </a:solidFill>
                <a:cs typeface="Times New Roman" panose="02020603050405020304" pitchFamily="18" charset="0"/>
              </a:rPr>
              <a:t>Raw </a:t>
            </a:r>
            <a:r>
              <a:rPr lang="en-US" sz="4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Data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For Monochromatic </a:t>
            </a:r>
            <a:r>
              <a:rPr lang="en-US" sz="4400" b="1" dirty="0">
                <a:solidFill>
                  <a:schemeClr val="tx1"/>
                </a:solidFill>
                <a:cs typeface="Times New Roman" panose="02020603050405020304" pitchFamily="18" charset="0"/>
              </a:rPr>
              <a:t>Imaging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sz="5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Wenxiang Cong, Ge Wang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Biomedical Imaging Center, CBIS/BME/SoE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Rensselaer Polytechnic </a:t>
            </a:r>
            <a:r>
              <a:rPr lang="en-US" sz="2000" dirty="0" smtClean="0">
                <a:solidFill>
                  <a:schemeClr val="tx1"/>
                </a:solidFill>
              </a:rPr>
              <a:t>Institute</a:t>
            </a: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9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November 19,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2017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839200" cy="838200"/>
          </a:xfrm>
        </p:spPr>
        <p:txBody>
          <a:bodyPr/>
          <a:lstStyle/>
          <a:p>
            <a:r>
              <a:rPr lang="en-US" altLang="zh-CN" dirty="0" smtClean="0">
                <a:latin typeface="+mn-lt"/>
                <a:cs typeface="Times New Roman" panose="02020603050405020304" pitchFamily="18" charset="0"/>
              </a:rPr>
              <a:t>Dual-energy</a:t>
            </a:r>
            <a:r>
              <a:rPr lang="en-US" altLang="zh-CN" dirty="0" smtClean="0">
                <a:latin typeface="+mn-lt"/>
              </a:rPr>
              <a:t> Neural </a:t>
            </a:r>
            <a:r>
              <a:rPr lang="en-US" altLang="zh-CN" dirty="0">
                <a:latin typeface="+mn-lt"/>
              </a:rPr>
              <a:t>N</a:t>
            </a:r>
            <a:r>
              <a:rPr lang="en-US" altLang="zh-CN" dirty="0" smtClean="0">
                <a:latin typeface="+mn-lt"/>
              </a:rPr>
              <a:t>etwork</a:t>
            </a:r>
            <a:endParaRPr lang="en-US" dirty="0">
              <a:latin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308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2308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" name="Rectangle 14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" name="Rectangle 148"/>
          <p:cNvSpPr>
            <a:spLocks noChangeArrowheads="1"/>
          </p:cNvSpPr>
          <p:nvPr/>
        </p:nvSpPr>
        <p:spPr bwMode="auto">
          <a:xfrm>
            <a:off x="0" y="-2308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8" name="Rectangle 201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40" name="Rectangle 203"/>
          <p:cNvSpPr>
            <a:spLocks noChangeArrowheads="1"/>
          </p:cNvSpPr>
          <p:nvPr/>
        </p:nvSpPr>
        <p:spPr bwMode="auto">
          <a:xfrm>
            <a:off x="152400" y="55021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1" name="Rectangle 217"/>
          <p:cNvSpPr>
            <a:spLocks noChangeArrowheads="1"/>
          </p:cNvSpPr>
          <p:nvPr/>
        </p:nvSpPr>
        <p:spPr bwMode="auto">
          <a:xfrm>
            <a:off x="152400" y="55021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4" name="Rectangle 270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96" name="Rectangle 272"/>
          <p:cNvSpPr>
            <a:spLocks noChangeArrowheads="1"/>
          </p:cNvSpPr>
          <p:nvPr/>
        </p:nvSpPr>
        <p:spPr bwMode="auto">
          <a:xfrm>
            <a:off x="152400" y="54069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7" name="Rectangle 286"/>
          <p:cNvSpPr>
            <a:spLocks noChangeArrowheads="1"/>
          </p:cNvSpPr>
          <p:nvPr/>
        </p:nvSpPr>
        <p:spPr bwMode="auto">
          <a:xfrm>
            <a:off x="152400" y="54069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6" name="Rectangle 29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1540307" y="5059233"/>
            <a:ext cx="7006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i="1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000" b="1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 and </a:t>
            </a:r>
            <a:r>
              <a:rPr lang="en-US" altLang="en-US" sz="2000" b="1" i="1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000" b="1" i="1" baseline="-25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 are measured </a:t>
            </a:r>
            <a:r>
              <a:rPr lang="en-US" altLang="en-US" sz="2000" b="1" dirty="0" smtClean="0">
                <a:latin typeface="+mn-lt"/>
                <a:cs typeface="Times New Roman" panose="02020603050405020304" pitchFamily="18" charset="0"/>
              </a:rPr>
              <a:t>intensities </a:t>
            </a: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of </a:t>
            </a:r>
            <a:r>
              <a:rPr lang="en-US" altLang="en-US" sz="2000" b="1" dirty="0" smtClean="0">
                <a:latin typeface="+mn-lt"/>
                <a:cs typeface="Times New Roman" panose="02020603050405020304" pitchFamily="18" charset="0"/>
              </a:rPr>
              <a:t>dual-energy data. M</a:t>
            </a:r>
            <a:r>
              <a:rPr lang="en-US" sz="2000" b="1" kern="0" dirty="0" smtClean="0">
                <a:latin typeface="+mn-lt"/>
                <a:cs typeface="Times New Roman" panose="02020603050405020304" pitchFamily="18" charset="0"/>
              </a:rPr>
              <a:t>onochromatic </a:t>
            </a:r>
            <a:r>
              <a:rPr lang="en-US" sz="2000" b="1" kern="0" dirty="0">
                <a:latin typeface="+mn-lt"/>
                <a:cs typeface="Times New Roman" panose="02020603050405020304" pitchFamily="18" charset="0"/>
              </a:rPr>
              <a:t>projection </a:t>
            </a:r>
            <a:r>
              <a:rPr lang="en-US" sz="2000" b="1" kern="0" dirty="0">
                <a:latin typeface="+mn-lt"/>
              </a:rPr>
              <a:t>=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+mn-lt"/>
                <a:cs typeface="Times New Roman" panose="02020603050405020304" pitchFamily="18" charset="0"/>
              </a:rPr>
              <a:t>The neural network is trained for projection decomposition from dual-energy data</a:t>
            </a:r>
          </a:p>
        </p:txBody>
      </p:sp>
      <p:graphicFrame>
        <p:nvGraphicFramePr>
          <p:cNvPr id="211" name="Object 2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106111"/>
              </p:ext>
            </p:extLst>
          </p:nvPr>
        </p:nvGraphicFramePr>
        <p:xfrm>
          <a:off x="5415738" y="5357454"/>
          <a:ext cx="1441120" cy="36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" name="Equation" r:id="rId4" imgW="850680" imgH="215640" progId="Equation.DSMT4">
                  <p:embed/>
                </p:oleObj>
              </mc:Choice>
              <mc:Fallback>
                <p:oleObj name="Equation" r:id="rId4" imgW="850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5738" y="5357454"/>
                        <a:ext cx="1441120" cy="366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33001" y="1350973"/>
            <a:ext cx="4373197" cy="2981878"/>
            <a:chOff x="1209004" y="1535994"/>
            <a:chExt cx="4373197" cy="2981878"/>
          </a:xfrm>
        </p:grpSpPr>
        <p:graphicFrame>
          <p:nvGraphicFramePr>
            <p:cNvPr id="142" name="Objec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9365674"/>
                </p:ext>
              </p:extLst>
            </p:nvPr>
          </p:nvGraphicFramePr>
          <p:xfrm>
            <a:off x="5205676" y="2452347"/>
            <a:ext cx="281301" cy="362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8" name="Equation" r:id="rId6" imgW="114120" imgH="126720" progId="Equation.DSMT4">
                    <p:embed/>
                  </p:oleObj>
                </mc:Choice>
                <mc:Fallback>
                  <p:oleObj name="Equation" r:id="rId6" imgW="114120" imgH="126720" progId="Equation.DSMT4">
                    <p:embed/>
                    <p:pic>
                      <p:nvPicPr>
                        <p:cNvPr id="0" name="Object 2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5676" y="2452347"/>
                          <a:ext cx="281301" cy="3620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" name="Straight Arrow Connector 17"/>
            <p:cNvSpPr>
              <a:spLocks noChangeShapeType="1"/>
            </p:cNvSpPr>
            <p:nvPr/>
          </p:nvSpPr>
          <p:spPr bwMode="auto">
            <a:xfrm>
              <a:off x="3792914" y="1769381"/>
              <a:ext cx="1324812" cy="1810342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9" name="Straight Arrow Connector 19"/>
            <p:cNvSpPr>
              <a:spLocks noChangeShapeType="1"/>
            </p:cNvSpPr>
            <p:nvPr/>
          </p:nvSpPr>
          <p:spPr bwMode="auto">
            <a:xfrm flipV="1">
              <a:off x="2208847" y="2812764"/>
              <a:ext cx="1066790" cy="744096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Straight Arrow Connector 20"/>
            <p:cNvSpPr>
              <a:spLocks noChangeShapeType="1"/>
            </p:cNvSpPr>
            <p:nvPr/>
          </p:nvSpPr>
          <p:spPr bwMode="auto">
            <a:xfrm flipV="1">
              <a:off x="2208847" y="2288328"/>
              <a:ext cx="1066790" cy="1268532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" name="Straight Arrow Connector 23"/>
            <p:cNvSpPr>
              <a:spLocks noChangeShapeType="1"/>
            </p:cNvSpPr>
            <p:nvPr/>
          </p:nvSpPr>
          <p:spPr bwMode="auto">
            <a:xfrm>
              <a:off x="3807704" y="2823930"/>
              <a:ext cx="1310022" cy="755793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4" name="Straight Arrow Connector 24"/>
            <p:cNvSpPr>
              <a:spLocks noChangeShapeType="1"/>
            </p:cNvSpPr>
            <p:nvPr/>
          </p:nvSpPr>
          <p:spPr bwMode="auto">
            <a:xfrm flipH="1" flipV="1">
              <a:off x="3792917" y="2325336"/>
              <a:ext cx="1324809" cy="1253718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7" name="Straight Arrow Connector 28"/>
            <p:cNvSpPr>
              <a:spLocks noChangeShapeType="1"/>
            </p:cNvSpPr>
            <p:nvPr/>
          </p:nvSpPr>
          <p:spPr bwMode="auto">
            <a:xfrm flipV="1">
              <a:off x="2208847" y="1769381"/>
              <a:ext cx="1066790" cy="1783360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8" name="Straight Arrow Connector 29"/>
            <p:cNvSpPr>
              <a:spLocks noChangeShapeType="1"/>
            </p:cNvSpPr>
            <p:nvPr/>
          </p:nvSpPr>
          <p:spPr bwMode="auto">
            <a:xfrm>
              <a:off x="2208847" y="3556860"/>
              <a:ext cx="1066790" cy="735861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2" name="Straight Arrow Connector 40"/>
            <p:cNvSpPr>
              <a:spLocks noChangeShapeType="1"/>
            </p:cNvSpPr>
            <p:nvPr/>
          </p:nvSpPr>
          <p:spPr bwMode="auto">
            <a:xfrm>
              <a:off x="2208847" y="2615359"/>
              <a:ext cx="1066790" cy="1677360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7" name="Straight Arrow Connector 47"/>
            <p:cNvSpPr>
              <a:spLocks noChangeShapeType="1"/>
            </p:cNvSpPr>
            <p:nvPr/>
          </p:nvSpPr>
          <p:spPr bwMode="auto">
            <a:xfrm flipV="1">
              <a:off x="3792914" y="3579723"/>
              <a:ext cx="1332087" cy="712996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9" name="Straight Arrow Connector 49"/>
            <p:cNvSpPr>
              <a:spLocks noChangeShapeType="1"/>
            </p:cNvSpPr>
            <p:nvPr/>
          </p:nvSpPr>
          <p:spPr bwMode="auto">
            <a:xfrm flipV="1">
              <a:off x="2208847" y="1769381"/>
              <a:ext cx="1066790" cy="845978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3" name="Straight Arrow Connector 53"/>
            <p:cNvSpPr>
              <a:spLocks noChangeShapeType="1"/>
            </p:cNvSpPr>
            <p:nvPr/>
          </p:nvSpPr>
          <p:spPr bwMode="auto">
            <a:xfrm flipV="1">
              <a:off x="2208847" y="2288328"/>
              <a:ext cx="1066790" cy="327032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4" name="Straight Arrow Connector 54"/>
            <p:cNvSpPr>
              <a:spLocks noChangeShapeType="1"/>
            </p:cNvSpPr>
            <p:nvPr/>
          </p:nvSpPr>
          <p:spPr bwMode="auto">
            <a:xfrm>
              <a:off x="2208847" y="2615359"/>
              <a:ext cx="1066790" cy="200151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5" name="Oval 4"/>
            <p:cNvSpPr>
              <a:spLocks noChangeArrowheads="1"/>
            </p:cNvSpPr>
            <p:nvPr/>
          </p:nvSpPr>
          <p:spPr bwMode="auto">
            <a:xfrm>
              <a:off x="1712260" y="2386090"/>
              <a:ext cx="496587" cy="45853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050">
                      <a:alpha val="50000"/>
                    </a:srgbClr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i="1" dirty="0">
                  <a:latin typeface="+mn-lt"/>
                  <a:ea typeface="SimSun" pitchFamily="2" charset="-122"/>
                  <a:cs typeface="Times New Roman" panose="02020603050405020304" pitchFamily="18" charset="0"/>
                </a:rPr>
                <a:t>I</a:t>
              </a:r>
              <a:r>
                <a:rPr kumimoji="0" lang="en-US" altLang="en-US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SimSun" pitchFamily="2" charset="-122"/>
                  <a:cs typeface="Times New Roman" panose="02020603050405020304" pitchFamily="18" charset="0"/>
                </a:rPr>
                <a:t>1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76" name="Oval 251"/>
            <p:cNvSpPr>
              <a:spLocks noChangeArrowheads="1"/>
            </p:cNvSpPr>
            <p:nvPr/>
          </p:nvSpPr>
          <p:spPr bwMode="auto">
            <a:xfrm>
              <a:off x="1712260" y="3349785"/>
              <a:ext cx="457200" cy="45853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050">
                      <a:alpha val="50000"/>
                    </a:srgbClr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i="1" dirty="0">
                  <a:latin typeface="+mn-lt"/>
                  <a:ea typeface="SimSun" pitchFamily="2" charset="-122"/>
                  <a:cs typeface="Times New Roman" panose="02020603050405020304" pitchFamily="18" charset="0"/>
                </a:rPr>
                <a:t>I</a:t>
              </a:r>
              <a:r>
                <a:rPr kumimoji="0" lang="en-US" altLang="en-US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SimSun" pitchFamily="2" charset="-122"/>
                  <a:cs typeface="Times New Roman" panose="02020603050405020304" pitchFamily="18" charset="0"/>
                </a:rPr>
                <a:t>2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83" name="Oval 258"/>
            <p:cNvSpPr>
              <a:spLocks noChangeArrowheads="1"/>
            </p:cNvSpPr>
            <p:nvPr/>
          </p:nvSpPr>
          <p:spPr bwMode="auto">
            <a:xfrm>
              <a:off x="3296329" y="1535994"/>
              <a:ext cx="496587" cy="458538"/>
            </a:xfrm>
            <a:prstGeom prst="ellipse">
              <a:avLst/>
            </a:prstGeom>
            <a:solidFill>
              <a:srgbClr val="974706">
                <a:alpha val="50000"/>
              </a:srgb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4" name="Oval 259"/>
            <p:cNvSpPr>
              <a:spLocks noChangeArrowheads="1"/>
            </p:cNvSpPr>
            <p:nvPr/>
          </p:nvSpPr>
          <p:spPr bwMode="auto">
            <a:xfrm>
              <a:off x="3296329" y="2057685"/>
              <a:ext cx="496587" cy="458538"/>
            </a:xfrm>
            <a:prstGeom prst="ellipse">
              <a:avLst/>
            </a:prstGeom>
            <a:solidFill>
              <a:srgbClr val="974706">
                <a:alpha val="50000"/>
              </a:srgb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5" name="Oval 268"/>
            <p:cNvSpPr>
              <a:spLocks noChangeArrowheads="1"/>
            </p:cNvSpPr>
            <p:nvPr/>
          </p:nvSpPr>
          <p:spPr bwMode="auto">
            <a:xfrm>
              <a:off x="5125001" y="2386090"/>
              <a:ext cx="457200" cy="519351"/>
            </a:xfrm>
            <a:prstGeom prst="ellips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050">
                      <a:alpha val="50000"/>
                    </a:srgbClr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6" name="Oval 260"/>
            <p:cNvSpPr>
              <a:spLocks noChangeArrowheads="1"/>
            </p:cNvSpPr>
            <p:nvPr/>
          </p:nvSpPr>
          <p:spPr bwMode="auto">
            <a:xfrm>
              <a:off x="3296329" y="4059332"/>
              <a:ext cx="496587" cy="458540"/>
            </a:xfrm>
            <a:prstGeom prst="ellipse">
              <a:avLst/>
            </a:prstGeom>
            <a:solidFill>
              <a:srgbClr val="974706">
                <a:alpha val="50000"/>
              </a:srgb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7" name="Oval 261"/>
            <p:cNvSpPr>
              <a:spLocks noChangeArrowheads="1"/>
            </p:cNvSpPr>
            <p:nvPr/>
          </p:nvSpPr>
          <p:spPr bwMode="auto">
            <a:xfrm>
              <a:off x="3296329" y="2582121"/>
              <a:ext cx="496587" cy="458540"/>
            </a:xfrm>
            <a:prstGeom prst="ellipse">
              <a:avLst/>
            </a:prstGeom>
            <a:solidFill>
              <a:srgbClr val="974706">
                <a:alpha val="50000"/>
              </a:srgb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95" name="Rectangle 271"/>
            <p:cNvSpPr>
              <a:spLocks noChangeArrowheads="1"/>
            </p:cNvSpPr>
            <p:nvPr/>
          </p:nvSpPr>
          <p:spPr bwMode="auto">
            <a:xfrm>
              <a:off x="1209004" y="2159277"/>
              <a:ext cx="0" cy="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aphicFrame>
          <p:nvGraphicFramePr>
            <p:cNvPr id="200" name="Object 1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0099155"/>
                </p:ext>
              </p:extLst>
            </p:nvPr>
          </p:nvGraphicFramePr>
          <p:xfrm>
            <a:off x="5221075" y="3411252"/>
            <a:ext cx="265052" cy="349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9" name="Equation" r:id="rId8" imgW="126720" imgH="152280" progId="Equation.DSMT4">
                    <p:embed/>
                  </p:oleObj>
                </mc:Choice>
                <mc:Fallback>
                  <p:oleObj name="Equation" r:id="rId8" imgW="12672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1075" y="3411252"/>
                          <a:ext cx="265052" cy="3498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2" name="Straight Arrow Connector 23"/>
            <p:cNvSpPr>
              <a:spLocks noChangeShapeType="1"/>
            </p:cNvSpPr>
            <p:nvPr/>
          </p:nvSpPr>
          <p:spPr bwMode="auto">
            <a:xfrm>
              <a:off x="3792914" y="1769380"/>
              <a:ext cx="1324811" cy="845980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3" name="Straight Arrow Connector 24"/>
            <p:cNvSpPr>
              <a:spLocks noChangeShapeType="1"/>
            </p:cNvSpPr>
            <p:nvPr/>
          </p:nvSpPr>
          <p:spPr bwMode="auto">
            <a:xfrm flipH="1" flipV="1">
              <a:off x="3797076" y="2316622"/>
              <a:ext cx="1320649" cy="298068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4" name="Straight Arrow Connector 47"/>
            <p:cNvSpPr>
              <a:spLocks noChangeShapeType="1"/>
            </p:cNvSpPr>
            <p:nvPr/>
          </p:nvSpPr>
          <p:spPr bwMode="auto">
            <a:xfrm flipV="1">
              <a:off x="3792913" y="2615359"/>
              <a:ext cx="1332087" cy="1664532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" name="Straight Arrow Connector 24"/>
            <p:cNvSpPr>
              <a:spLocks noChangeShapeType="1"/>
            </p:cNvSpPr>
            <p:nvPr/>
          </p:nvSpPr>
          <p:spPr bwMode="auto">
            <a:xfrm flipH="1">
              <a:off x="3807705" y="2615359"/>
              <a:ext cx="1310020" cy="208569"/>
            </a:xfrm>
            <a:prstGeom prst="straightConnector1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2" name="Oval 268"/>
            <p:cNvSpPr>
              <a:spLocks noChangeArrowheads="1"/>
            </p:cNvSpPr>
            <p:nvPr/>
          </p:nvSpPr>
          <p:spPr bwMode="auto">
            <a:xfrm>
              <a:off x="5117727" y="3351123"/>
              <a:ext cx="457200" cy="519351"/>
            </a:xfrm>
            <a:prstGeom prst="ellips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050">
                      <a:alpha val="50000"/>
                    </a:srgbClr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859419" y="4471945"/>
            <a:ext cx="5914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  <a:cs typeface="Times New Roman" panose="02020603050405020304" pitchFamily="18" charset="0"/>
              </a:rPr>
              <a:t>Radial Basis Function (RBF) neural network </a:t>
            </a:r>
          </a:p>
        </p:txBody>
      </p:sp>
    </p:spTree>
    <p:extLst>
      <p:ext uri="{BB962C8B-B14F-4D97-AF65-F5344CB8AC3E}">
        <p14:creationId xmlns:p14="http://schemas.microsoft.com/office/powerpoint/2010/main" val="9819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Basis Function (RBF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5147" r="12235" b="9469"/>
          <a:stretch/>
        </p:blipFill>
        <p:spPr>
          <a:xfrm>
            <a:off x="4605460" y="4149951"/>
            <a:ext cx="2377440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5147" r="11922" b="9293"/>
          <a:stretch/>
        </p:blipFill>
        <p:spPr>
          <a:xfrm>
            <a:off x="2132306" y="4159999"/>
            <a:ext cx="2387244" cy="2377440"/>
          </a:xfrm>
          <a:prstGeom prst="rect">
            <a:avLst/>
          </a:prstGeom>
        </p:spPr>
      </p:pic>
      <p:pic>
        <p:nvPicPr>
          <p:cNvPr id="7" name="Picture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5077" r="12164" b="9328"/>
          <a:stretch>
            <a:fillRect/>
          </a:stretch>
        </p:blipFill>
        <p:spPr bwMode="auto">
          <a:xfrm>
            <a:off x="4585364" y="1680230"/>
            <a:ext cx="237744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5196" r="12300" b="9444"/>
          <a:stretch>
            <a:fillRect/>
          </a:stretch>
        </p:blipFill>
        <p:spPr bwMode="auto">
          <a:xfrm>
            <a:off x="2124338" y="1680229"/>
            <a:ext cx="237744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508697" y="2553672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Truth</a:t>
            </a:r>
            <a:endParaRPr lang="en-US" sz="3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24338" y="1056365"/>
            <a:ext cx="23774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3600" b="1" dirty="0" smtClean="0">
                <a:latin typeface="+mn-lt"/>
                <a:cs typeface="Arial" pitchFamily="34" charset="0"/>
              </a:rPr>
              <a:t>PE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33273" y="4990652"/>
            <a:ext cx="201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Recon</a:t>
            </a:r>
            <a:endParaRPr lang="en-US" sz="3600" b="1" dirty="0">
              <a:solidFill>
                <a:srgbClr val="00B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9156" y="1056365"/>
            <a:ext cx="23774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Compton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1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3578"/>
            <a:ext cx="9144000" cy="1613625"/>
          </a:xfrm>
        </p:spPr>
        <p:txBody>
          <a:bodyPr/>
          <a:lstStyle/>
          <a:p>
            <a:r>
              <a:rPr lang="en-US" sz="6000" dirty="0" smtClean="0">
                <a:latin typeface="+mn-lt"/>
                <a:cs typeface="Times New Roman" panose="02020603050405020304" pitchFamily="18" charset="0"/>
              </a:rPr>
              <a:t>Outline</a:t>
            </a:r>
            <a:endParaRPr lang="en-US" sz="6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06" y="2692400"/>
            <a:ext cx="7256304" cy="2527300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Dual-energy </a:t>
            </a:r>
            <a:r>
              <a:rPr lang="en-US" sz="3200" dirty="0"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cs typeface="Times New Roman" panose="02020603050405020304" pitchFamily="18" charset="0"/>
              </a:rPr>
              <a:t>ata </a:t>
            </a:r>
            <a:r>
              <a:rPr lang="en-US" sz="3200" dirty="0"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cs typeface="Times New Roman" panose="02020603050405020304" pitchFamily="18" charset="0"/>
              </a:rPr>
              <a:t>ecomposition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onochromatic Imaging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Discussions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3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73982"/>
          </a:xfrm>
        </p:spPr>
        <p:txBody>
          <a:bodyPr/>
          <a:lstStyle/>
          <a:p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X-ray CT 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hysical 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M</a:t>
            </a:r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odel</a:t>
            </a:r>
            <a:endParaRPr 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08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1072"/>
              </p:ext>
            </p:extLst>
          </p:nvPr>
        </p:nvGraphicFramePr>
        <p:xfrm>
          <a:off x="1795174" y="1746019"/>
          <a:ext cx="5553651" cy="116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3" imgW="2133360" imgH="431640" progId="Equation.DSMT4">
                  <p:embed/>
                </p:oleObj>
              </mc:Choice>
              <mc:Fallback>
                <p:oleObj name="Equation" r:id="rId3" imgW="21333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74" y="1746019"/>
                        <a:ext cx="5553651" cy="1169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69941"/>
              </p:ext>
            </p:extLst>
          </p:nvPr>
        </p:nvGraphicFramePr>
        <p:xfrm>
          <a:off x="2679699" y="4267985"/>
          <a:ext cx="3784600" cy="11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5" imgW="1384200" imgH="419040" progId="Equation.DSMT4">
                  <p:embed/>
                </p:oleObj>
              </mc:Choice>
              <mc:Fallback>
                <p:oleObj name="Equation" r:id="rId5" imgW="1384200" imgH="41904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699" y="4267985"/>
                        <a:ext cx="3784600" cy="11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07789" y="2915208"/>
            <a:ext cx="33130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kumimoji="0" lang="en-US" alt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odel</a:t>
            </a:r>
            <a:r>
              <a:rPr lang="en-US" altLang="en-US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Mismatch!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032249" y="2998151"/>
            <a:ext cx="1079500" cy="118689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5984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Physical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0700" y="1314066"/>
            <a:ext cx="797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Based on the integral mean value formula, there is a </a:t>
            </a:r>
            <a:r>
              <a:rPr kumimoji="0" lang="en-US" altLang="en-US" b="0" i="0" u="none" strike="noStrike" cap="none" normalizeH="0" baseline="0" dirty="0" smtClean="0" bmk="OLE_LINK48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energy</a:t>
            </a:r>
            <a:r>
              <a:rPr kumimoji="0" lang="en-US" altLang="en-US" b="0" i="0" u="none" strike="noStrike" cap="none" normalizeH="0" dirty="0" smtClean="0" bmk="OLE_LINK48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+mn-lt"/>
                <a:ea typeface="SimSun" pitchFamily="2" charset="-122"/>
                <a:cs typeface="Times New Roman" panose="02020603050405020304" pitchFamily="18" charset="0"/>
              </a:rPr>
              <a:t>for any x-ray </a:t>
            </a:r>
            <a:r>
              <a:rPr lang="en-US" altLang="en-US" dirty="0">
                <a:latin typeface="+mn-lt"/>
                <a:ea typeface="SimSun" pitchFamily="2" charset="-122"/>
                <a:cs typeface="Times New Roman" panose="02020603050405020304" pitchFamily="18" charset="0"/>
              </a:rPr>
              <a:t>path such that the measured intensity can be exactly formulated </a:t>
            </a:r>
            <a:r>
              <a:rPr lang="en-US" altLang="en-US" dirty="0" smtClean="0">
                <a:latin typeface="+mn-lt"/>
                <a:ea typeface="SimSun" pitchFamily="2" charset="-122"/>
                <a:cs typeface="Times New Roman" panose="02020603050405020304" pitchFamily="18" charset="0"/>
              </a:rPr>
              <a:t>as a line integral: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748553"/>
              </p:ext>
            </p:extLst>
          </p:nvPr>
        </p:nvGraphicFramePr>
        <p:xfrm>
          <a:off x="2069961" y="2668243"/>
          <a:ext cx="4263432" cy="144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" name="Equation" r:id="rId3" imgW="1358310" imgH="444307" progId="Equation.DSMT4">
                  <p:embed/>
                </p:oleObj>
              </mc:Choice>
              <mc:Fallback>
                <p:oleObj name="Equation" r:id="rId3" imgW="1358310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961" y="2668243"/>
                        <a:ext cx="4263432" cy="1441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0700" y="4387632"/>
            <a:ext cx="797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dirty="0" smtClean="0" bmk="OLE_LINK48">
                <a:latin typeface="+mn-lt"/>
                <a:ea typeface="SimSun" pitchFamily="2" charset="-122"/>
                <a:cs typeface="Times New Roman" panose="02020603050405020304" pitchFamily="18" charset="0"/>
              </a:rPr>
              <a:t>Energy     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relies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the x-ray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path and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materials.</a:t>
            </a:r>
          </a:p>
          <a:p>
            <a:pPr algn="just"/>
            <a:r>
              <a:rPr lang="en-US" dirty="0" smtClean="0">
                <a:latin typeface="+mn-lt"/>
                <a:cs typeface="Times New Roman" panose="02020603050405020304" pitchFamily="18" charset="0"/>
              </a:rPr>
              <a:t>The polychromatic x-ray spectrum is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reason for beam-hardening in conventional CT images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753790"/>
              </p:ext>
            </p:extLst>
          </p:nvPr>
        </p:nvGraphicFramePr>
        <p:xfrm>
          <a:off x="1695311" y="4386808"/>
          <a:ext cx="336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311" y="4386808"/>
                        <a:ext cx="3365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83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5000" y="844779"/>
            <a:ext cx="80645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en-US" altLang="en-US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anose="02020603050405020304" pitchFamily="18" charset="0"/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  <a:latin typeface="+mn-lt"/>
                <a:ea typeface="SimSun" pitchFamily="2" charset="-122"/>
                <a:cs typeface="Times New Roman" panose="02020603050405020304" pitchFamily="18" charset="0"/>
              </a:rPr>
              <a:t>or an </a:t>
            </a:r>
            <a:r>
              <a:rPr lang="en-US" altLang="en-US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anose="02020603050405020304" pitchFamily="18" charset="0"/>
              </a:rPr>
              <a:t>attenuation image </a:t>
            </a:r>
            <a:r>
              <a:rPr lang="en-US" altLang="en-US" dirty="0" smtClean="0">
                <a:latin typeface="+mn-lt"/>
                <a:ea typeface="SimSun" pitchFamily="2" charset="-122"/>
                <a:cs typeface="Times New Roman" panose="02020603050405020304" pitchFamily="18" charset="0"/>
              </a:rPr>
              <a:t>            at a </a:t>
            </a:r>
            <a:r>
              <a:rPr lang="en-US" altLang="en-US" dirty="0" smtClean="0">
                <a:solidFill>
                  <a:srgbClr val="000000"/>
                </a:solidFill>
                <a:latin typeface="+mn-lt"/>
                <a:ea typeface="SimSun" pitchFamily="2" charset="-122"/>
                <a:cs typeface="Times New Roman" panose="02020603050405020304" pitchFamily="18" charset="0"/>
              </a:rPr>
              <a:t>specific </a:t>
            </a:r>
            <a:r>
              <a:rPr lang="en-US" altLang="en-US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anose="02020603050405020304" pitchFamily="18" charset="0"/>
              </a:rPr>
              <a:t>energy level </a:t>
            </a:r>
            <a:r>
              <a:rPr lang="en-US" altLang="en-US" sz="4000" dirty="0" smtClean="0">
                <a:latin typeface="+mn-lt"/>
                <a:cs typeface="Times New Roman" panose="02020603050405020304" pitchFamily="18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the line integral </a:t>
            </a:r>
            <a:r>
              <a:rPr lang="en-US" altLang="en-US" dirty="0" smtClean="0">
                <a:solidFill>
                  <a:srgbClr val="000000"/>
                </a:solidFill>
                <a:latin typeface="+mn-lt"/>
                <a:ea typeface="SimSun" pitchFamily="2" charset="-122"/>
                <a:cs typeface="Times New Roman" panose="02020603050405020304" pitchFamily="18" charset="0"/>
              </a:rPr>
              <a:t>is accurate: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Physical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Model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614679"/>
              </p:ext>
            </p:extLst>
          </p:nvPr>
        </p:nvGraphicFramePr>
        <p:xfrm>
          <a:off x="4188307" y="1048568"/>
          <a:ext cx="957886" cy="509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" name="Equation" r:id="rId3" imgW="418918" imgH="215806" progId="Equation.DSMT4">
                  <p:embed/>
                </p:oleObj>
              </mc:Choice>
              <mc:Fallback>
                <p:oleObj name="Equation" r:id="rId3" imgW="418918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307" y="1048568"/>
                        <a:ext cx="957886" cy="509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197732"/>
              </p:ext>
            </p:extLst>
          </p:nvPr>
        </p:nvGraphicFramePr>
        <p:xfrm>
          <a:off x="8623301" y="1108851"/>
          <a:ext cx="317186" cy="388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" name="Equation" r:id="rId5" imgW="114102" imgH="126780" progId="Equation.DSMT4">
                  <p:embed/>
                </p:oleObj>
              </mc:Choice>
              <mc:Fallback>
                <p:oleObj name="Equation" r:id="rId5" imgW="114102" imgH="1267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301" y="1108851"/>
                        <a:ext cx="317186" cy="388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47486"/>
              </p:ext>
            </p:extLst>
          </p:nvPr>
        </p:nvGraphicFramePr>
        <p:xfrm>
          <a:off x="2509207" y="1979965"/>
          <a:ext cx="40576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" name="Equation" r:id="rId7" imgW="1358310" imgH="444307" progId="Equation.DSMT4">
                  <p:embed/>
                </p:oleObj>
              </mc:Choice>
              <mc:Fallback>
                <p:oleObj name="Equation" r:id="rId7" imgW="1358310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207" y="1979965"/>
                        <a:ext cx="4057650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35000" y="3432781"/>
            <a:ext cx="835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+mn-lt"/>
                <a:cs typeface="Times New Roman" panose="02020603050405020304" pitchFamily="18" charset="0"/>
              </a:rPr>
              <a:t>The purpose is to compensate for inconsistent </a:t>
            </a:r>
            <a:r>
              <a:rPr lang="en-US" altLang="en-US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anose="02020603050405020304" pitchFamily="18" charset="0"/>
              </a:rPr>
              <a:t>energy </a:t>
            </a:r>
            <a:r>
              <a:rPr lang="en-US" altLang="en-US" dirty="0" smtClean="0">
                <a:solidFill>
                  <a:srgbClr val="000000"/>
                </a:solidFill>
                <a:latin typeface="+mn-lt"/>
                <a:ea typeface="SimSun" pitchFamily="2" charset="-122"/>
                <a:cs typeface="Times New Roman" panose="02020603050405020304" pitchFamily="18" charset="0"/>
              </a:rPr>
              <a:t>levels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to match the ideal model through a function     : 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40222"/>
              </p:ext>
            </p:extLst>
          </p:nvPr>
        </p:nvGraphicFramePr>
        <p:xfrm>
          <a:off x="2509207" y="4507108"/>
          <a:ext cx="474204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" name="Equation" r:id="rId9" imgW="1587240" imgH="444240" progId="Equation.DSMT4">
                  <p:embed/>
                </p:oleObj>
              </mc:Choice>
              <mc:Fallback>
                <p:oleObj name="Equation" r:id="rId9" imgW="15872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207" y="4507108"/>
                        <a:ext cx="474204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460336"/>
              </p:ext>
            </p:extLst>
          </p:nvPr>
        </p:nvGraphicFramePr>
        <p:xfrm>
          <a:off x="6579558" y="3781565"/>
          <a:ext cx="3889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" name="Equation" r:id="rId11" imgW="139680" imgH="190440" progId="Equation.DSMT4">
                  <p:embed/>
                </p:oleObj>
              </mc:Choice>
              <mc:Fallback>
                <p:oleObj name="Equation" r:id="rId11" imgW="13968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558" y="3781565"/>
                        <a:ext cx="38893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71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399" y="1400579"/>
            <a:ext cx="811530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dirty="0" smtClean="0">
                <a:latin typeface="+mn-lt"/>
                <a:cs typeface="Times New Roman" panose="02020603050405020304" pitchFamily="18" charset="0"/>
              </a:rPr>
              <a:t>The map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can be established to describe the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relationship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between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ideal data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and CT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images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using deep learning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techniques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Learning from Sinogram Data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268678"/>
              </p:ext>
            </p:extLst>
          </p:nvPr>
        </p:nvGraphicFramePr>
        <p:xfrm>
          <a:off x="894804" y="2897083"/>
          <a:ext cx="5423711" cy="123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6" name="Equation" r:id="rId4" imgW="2019240" imgH="444240" progId="Equation.DSMT4">
                  <p:embed/>
                </p:oleObj>
              </mc:Choice>
              <mc:Fallback>
                <p:oleObj name="Equation" r:id="rId4" imgW="201924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804" y="2897083"/>
                        <a:ext cx="5423711" cy="1233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6399" y="4130913"/>
            <a:ext cx="770890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dirty="0" smtClean="0">
                <a:latin typeface="+mn-lt"/>
                <a:cs typeface="Times New Roman" panose="02020603050405020304" pitchFamily="18" charset="0"/>
              </a:rPr>
              <a:t>The trained neural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network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will produce accurate data to overcome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beam-hardening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problem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and even facilitate monochromatic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CT imaging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03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04" y="283024"/>
            <a:ext cx="8839200" cy="838200"/>
          </a:xfrm>
        </p:spPr>
        <p:txBody>
          <a:bodyPr/>
          <a:lstStyle/>
          <a:p>
            <a:r>
              <a:rPr lang="en-US" dirty="0">
                <a:latin typeface="+mn-lt"/>
              </a:rPr>
              <a:t>Deep </a:t>
            </a:r>
            <a:r>
              <a:rPr lang="en-US" dirty="0" smtClean="0">
                <a:latin typeface="+mn-lt"/>
              </a:rPr>
              <a:t>Learning</a:t>
            </a:r>
            <a:endParaRPr lang="en-US" dirty="0">
              <a:latin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308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2" name="Rectangle 104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82378"/>
              </p:ext>
            </p:extLst>
          </p:nvPr>
        </p:nvGraphicFramePr>
        <p:xfrm>
          <a:off x="6472238" y="3200399"/>
          <a:ext cx="476250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Equation" r:id="rId3" imgW="126720" imgH="152280" progId="Equation.DSMT4">
                  <p:embed/>
                </p:oleObj>
              </mc:Choice>
              <mc:Fallback>
                <p:oleObj name="Equation" r:id="rId3" imgW="126720" imgH="15228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38" y="3200399"/>
                        <a:ext cx="476250" cy="457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2113836" y="1681147"/>
            <a:ext cx="398727" cy="328603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Input data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X=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, x</a:t>
            </a:r>
            <a:r>
              <a:rPr kumimoji="0" lang="en-US" alt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,…,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Straight Arrow Connector 15"/>
          <p:cNvSpPr>
            <a:spLocks noChangeShapeType="1"/>
          </p:cNvSpPr>
          <p:nvPr/>
        </p:nvSpPr>
        <p:spPr bwMode="auto">
          <a:xfrm>
            <a:off x="4344944" y="1926689"/>
            <a:ext cx="838498" cy="1151929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Straight Arrow Connector 16"/>
          <p:cNvSpPr>
            <a:spLocks noChangeShapeType="1"/>
          </p:cNvSpPr>
          <p:nvPr/>
        </p:nvSpPr>
        <p:spPr bwMode="auto">
          <a:xfrm flipV="1">
            <a:off x="3139970" y="1926689"/>
            <a:ext cx="715362" cy="1151929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Straight Arrow Connector 17"/>
          <p:cNvSpPr>
            <a:spLocks noChangeShapeType="1"/>
          </p:cNvSpPr>
          <p:nvPr/>
        </p:nvSpPr>
        <p:spPr bwMode="auto">
          <a:xfrm>
            <a:off x="5673056" y="1926689"/>
            <a:ext cx="718293" cy="1400504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Straight Arrow Connector 18"/>
          <p:cNvSpPr>
            <a:spLocks noChangeShapeType="1"/>
          </p:cNvSpPr>
          <p:nvPr/>
        </p:nvSpPr>
        <p:spPr bwMode="auto">
          <a:xfrm>
            <a:off x="3139970" y="3078618"/>
            <a:ext cx="715362" cy="1633922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Straight Arrow Connector 19"/>
          <p:cNvSpPr>
            <a:spLocks noChangeShapeType="1"/>
          </p:cNvSpPr>
          <p:nvPr/>
        </p:nvSpPr>
        <p:spPr bwMode="auto">
          <a:xfrm flipV="1">
            <a:off x="3139970" y="3078618"/>
            <a:ext cx="715362" cy="1633922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Straight Arrow Connector 20"/>
          <p:cNvSpPr>
            <a:spLocks noChangeShapeType="1"/>
          </p:cNvSpPr>
          <p:nvPr/>
        </p:nvSpPr>
        <p:spPr bwMode="auto">
          <a:xfrm flipV="1">
            <a:off x="3139970" y="2499623"/>
            <a:ext cx="715362" cy="2212917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Straight Arrow Connector 21"/>
          <p:cNvSpPr>
            <a:spLocks noChangeShapeType="1"/>
          </p:cNvSpPr>
          <p:nvPr/>
        </p:nvSpPr>
        <p:spPr bwMode="auto">
          <a:xfrm>
            <a:off x="3139970" y="1926689"/>
            <a:ext cx="715362" cy="1151929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Straight Arrow Connector 22"/>
          <p:cNvSpPr>
            <a:spLocks noChangeShapeType="1"/>
          </p:cNvSpPr>
          <p:nvPr/>
        </p:nvSpPr>
        <p:spPr bwMode="auto">
          <a:xfrm flipV="1">
            <a:off x="4347877" y="1926689"/>
            <a:ext cx="835566" cy="1151929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Straight Arrow Connector 23"/>
          <p:cNvSpPr>
            <a:spLocks noChangeShapeType="1"/>
          </p:cNvSpPr>
          <p:nvPr/>
        </p:nvSpPr>
        <p:spPr bwMode="auto">
          <a:xfrm>
            <a:off x="5673056" y="3084681"/>
            <a:ext cx="724157" cy="245544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2" name="Straight Arrow Connector 24"/>
          <p:cNvSpPr>
            <a:spLocks noChangeShapeType="1"/>
          </p:cNvSpPr>
          <p:nvPr/>
        </p:nvSpPr>
        <p:spPr bwMode="auto">
          <a:xfrm flipH="1" flipV="1">
            <a:off x="5673056" y="2499623"/>
            <a:ext cx="721226" cy="830602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Straight Arrow Connector 26"/>
          <p:cNvSpPr>
            <a:spLocks noChangeShapeType="1"/>
          </p:cNvSpPr>
          <p:nvPr/>
        </p:nvSpPr>
        <p:spPr bwMode="auto">
          <a:xfrm flipV="1">
            <a:off x="4344944" y="1926689"/>
            <a:ext cx="838498" cy="2788882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4" name="Straight Arrow Connector 27"/>
          <p:cNvSpPr>
            <a:spLocks noChangeShapeType="1"/>
          </p:cNvSpPr>
          <p:nvPr/>
        </p:nvSpPr>
        <p:spPr bwMode="auto">
          <a:xfrm flipV="1">
            <a:off x="4344944" y="3078618"/>
            <a:ext cx="838498" cy="1633922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Straight Arrow Connector 28"/>
          <p:cNvSpPr>
            <a:spLocks noChangeShapeType="1"/>
          </p:cNvSpPr>
          <p:nvPr/>
        </p:nvSpPr>
        <p:spPr bwMode="auto">
          <a:xfrm flipV="1">
            <a:off x="3139970" y="1926689"/>
            <a:ext cx="715362" cy="2785851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6" name="Straight Arrow Connector 29"/>
          <p:cNvSpPr>
            <a:spLocks noChangeShapeType="1"/>
          </p:cNvSpPr>
          <p:nvPr/>
        </p:nvSpPr>
        <p:spPr bwMode="auto">
          <a:xfrm>
            <a:off x="3139970" y="4712540"/>
            <a:ext cx="715362" cy="0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7" name="Straight Arrow Connector 37"/>
          <p:cNvSpPr>
            <a:spLocks noChangeShapeType="1"/>
          </p:cNvSpPr>
          <p:nvPr/>
        </p:nvSpPr>
        <p:spPr bwMode="auto">
          <a:xfrm>
            <a:off x="4344944" y="1926689"/>
            <a:ext cx="838498" cy="2788882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8" name="Straight Arrow Connector 38"/>
          <p:cNvSpPr>
            <a:spLocks noChangeShapeType="1"/>
          </p:cNvSpPr>
          <p:nvPr/>
        </p:nvSpPr>
        <p:spPr bwMode="auto">
          <a:xfrm flipV="1">
            <a:off x="4344944" y="2499623"/>
            <a:ext cx="838498" cy="2215948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Straight Arrow Connector 39"/>
          <p:cNvSpPr>
            <a:spLocks noChangeShapeType="1"/>
          </p:cNvSpPr>
          <p:nvPr/>
        </p:nvSpPr>
        <p:spPr bwMode="auto">
          <a:xfrm>
            <a:off x="4344944" y="3084681"/>
            <a:ext cx="838498" cy="1630890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Straight Arrow Connector 40"/>
          <p:cNvSpPr>
            <a:spLocks noChangeShapeType="1"/>
          </p:cNvSpPr>
          <p:nvPr/>
        </p:nvSpPr>
        <p:spPr bwMode="auto">
          <a:xfrm>
            <a:off x="3139970" y="1926689"/>
            <a:ext cx="715362" cy="2785851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1" name="Straight Arrow Connector 41"/>
          <p:cNvSpPr>
            <a:spLocks noChangeShapeType="1"/>
          </p:cNvSpPr>
          <p:nvPr/>
        </p:nvSpPr>
        <p:spPr bwMode="auto">
          <a:xfrm>
            <a:off x="3139970" y="2499623"/>
            <a:ext cx="715362" cy="2212917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Straight Arrow Connector 42"/>
          <p:cNvSpPr>
            <a:spLocks noChangeShapeType="1"/>
          </p:cNvSpPr>
          <p:nvPr/>
        </p:nvSpPr>
        <p:spPr bwMode="auto">
          <a:xfrm flipV="1">
            <a:off x="3139970" y="1926689"/>
            <a:ext cx="715362" cy="572934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3" name="Straight Arrow Connector 44"/>
          <p:cNvSpPr>
            <a:spLocks noChangeShapeType="1"/>
          </p:cNvSpPr>
          <p:nvPr/>
        </p:nvSpPr>
        <p:spPr bwMode="auto">
          <a:xfrm>
            <a:off x="4344944" y="1926689"/>
            <a:ext cx="838498" cy="0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Straight Arrow Connector 46"/>
          <p:cNvSpPr>
            <a:spLocks noChangeShapeType="1"/>
          </p:cNvSpPr>
          <p:nvPr/>
        </p:nvSpPr>
        <p:spPr bwMode="auto">
          <a:xfrm>
            <a:off x="4344944" y="2496591"/>
            <a:ext cx="838498" cy="0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5" name="Straight Arrow Connector 47"/>
          <p:cNvSpPr>
            <a:spLocks noChangeShapeType="1"/>
          </p:cNvSpPr>
          <p:nvPr/>
        </p:nvSpPr>
        <p:spPr bwMode="auto">
          <a:xfrm flipV="1">
            <a:off x="5673056" y="3315067"/>
            <a:ext cx="730020" cy="1397473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Straight Arrow Connector 48"/>
          <p:cNvSpPr>
            <a:spLocks noChangeShapeType="1"/>
          </p:cNvSpPr>
          <p:nvPr/>
        </p:nvSpPr>
        <p:spPr bwMode="auto">
          <a:xfrm>
            <a:off x="4344944" y="3081651"/>
            <a:ext cx="838498" cy="0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7" name="Straight Arrow Connector 49"/>
          <p:cNvSpPr>
            <a:spLocks noChangeShapeType="1"/>
          </p:cNvSpPr>
          <p:nvPr/>
        </p:nvSpPr>
        <p:spPr bwMode="auto">
          <a:xfrm>
            <a:off x="3139970" y="1926689"/>
            <a:ext cx="715362" cy="0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8" name="Straight Arrow Connector 50"/>
          <p:cNvSpPr>
            <a:spLocks noChangeShapeType="1"/>
          </p:cNvSpPr>
          <p:nvPr/>
        </p:nvSpPr>
        <p:spPr bwMode="auto">
          <a:xfrm>
            <a:off x="3139970" y="2499623"/>
            <a:ext cx="715362" cy="0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9" name="Straight Arrow Connector 51"/>
          <p:cNvSpPr>
            <a:spLocks noChangeShapeType="1"/>
          </p:cNvSpPr>
          <p:nvPr/>
        </p:nvSpPr>
        <p:spPr bwMode="auto">
          <a:xfrm>
            <a:off x="3139970" y="3078618"/>
            <a:ext cx="715362" cy="0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0" name="Straight Arrow Connector 52"/>
          <p:cNvSpPr>
            <a:spLocks noChangeShapeType="1"/>
          </p:cNvSpPr>
          <p:nvPr/>
        </p:nvSpPr>
        <p:spPr bwMode="auto">
          <a:xfrm>
            <a:off x="4344944" y="4712540"/>
            <a:ext cx="835567" cy="0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1" name="Straight Arrow Connector 53"/>
          <p:cNvSpPr>
            <a:spLocks noChangeShapeType="1"/>
          </p:cNvSpPr>
          <p:nvPr/>
        </p:nvSpPr>
        <p:spPr bwMode="auto">
          <a:xfrm flipV="1">
            <a:off x="3139970" y="2499623"/>
            <a:ext cx="715362" cy="582028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2" name="Straight Arrow Connector 54"/>
          <p:cNvSpPr>
            <a:spLocks noChangeShapeType="1"/>
          </p:cNvSpPr>
          <p:nvPr/>
        </p:nvSpPr>
        <p:spPr bwMode="auto">
          <a:xfrm>
            <a:off x="3139970" y="2499623"/>
            <a:ext cx="715362" cy="582028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2650357" y="1669022"/>
            <a:ext cx="489614" cy="50624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050">
                    <a:alpha val="50000"/>
                  </a:srgbClr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000" b="0" i="1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1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" name="Oval 85"/>
          <p:cNvSpPr>
            <a:spLocks noChangeArrowheads="1"/>
          </p:cNvSpPr>
          <p:nvPr/>
        </p:nvSpPr>
        <p:spPr bwMode="auto">
          <a:xfrm>
            <a:off x="2650357" y="2244986"/>
            <a:ext cx="489614" cy="50624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050">
                    <a:alpha val="50000"/>
                  </a:srgbClr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2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5" name="Oval 86"/>
          <p:cNvSpPr>
            <a:spLocks noChangeArrowheads="1"/>
          </p:cNvSpPr>
          <p:nvPr/>
        </p:nvSpPr>
        <p:spPr bwMode="auto">
          <a:xfrm>
            <a:off x="2650357" y="2823981"/>
            <a:ext cx="489614" cy="50624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050">
                    <a:alpha val="50000"/>
                  </a:srgbClr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3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Oval 87"/>
          <p:cNvSpPr>
            <a:spLocks noChangeArrowheads="1"/>
          </p:cNvSpPr>
          <p:nvPr/>
        </p:nvSpPr>
        <p:spPr bwMode="auto">
          <a:xfrm>
            <a:off x="2650357" y="4454871"/>
            <a:ext cx="489614" cy="50624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050">
                    <a:alpha val="50000"/>
                  </a:srgbClr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000" b="0" i="1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anose="02020603050405020304" pitchFamily="18" charset="0"/>
              </a:rPr>
              <a:t>m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7" name="Oval 88"/>
          <p:cNvSpPr>
            <a:spLocks noChangeArrowheads="1"/>
          </p:cNvSpPr>
          <p:nvPr/>
        </p:nvSpPr>
        <p:spPr bwMode="auto">
          <a:xfrm>
            <a:off x="3855333" y="1669022"/>
            <a:ext cx="489612" cy="506242"/>
          </a:xfrm>
          <a:prstGeom prst="ellipse">
            <a:avLst/>
          </a:prstGeom>
          <a:solidFill>
            <a:srgbClr val="F79646">
              <a:alpha val="50000"/>
            </a:srgbClr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8" name="Oval 89"/>
          <p:cNvSpPr>
            <a:spLocks noChangeArrowheads="1"/>
          </p:cNvSpPr>
          <p:nvPr/>
        </p:nvSpPr>
        <p:spPr bwMode="auto">
          <a:xfrm>
            <a:off x="3855333" y="2244986"/>
            <a:ext cx="489612" cy="506242"/>
          </a:xfrm>
          <a:prstGeom prst="ellipse">
            <a:avLst/>
          </a:prstGeom>
          <a:solidFill>
            <a:srgbClr val="F79646">
              <a:alpha val="50000"/>
            </a:srgbClr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9" name="Oval 90"/>
          <p:cNvSpPr>
            <a:spLocks noChangeArrowheads="1"/>
          </p:cNvSpPr>
          <p:nvPr/>
        </p:nvSpPr>
        <p:spPr bwMode="auto">
          <a:xfrm>
            <a:off x="3855333" y="2823981"/>
            <a:ext cx="489612" cy="506244"/>
          </a:xfrm>
          <a:prstGeom prst="ellipse">
            <a:avLst/>
          </a:prstGeom>
          <a:solidFill>
            <a:srgbClr val="F79646">
              <a:alpha val="50000"/>
            </a:srgbClr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0" name="Oval 91"/>
          <p:cNvSpPr>
            <a:spLocks noChangeArrowheads="1"/>
          </p:cNvSpPr>
          <p:nvPr/>
        </p:nvSpPr>
        <p:spPr bwMode="auto">
          <a:xfrm>
            <a:off x="3855333" y="4454871"/>
            <a:ext cx="489612" cy="506244"/>
          </a:xfrm>
          <a:prstGeom prst="ellipse">
            <a:avLst/>
          </a:prstGeom>
          <a:solidFill>
            <a:srgbClr val="F79646">
              <a:alpha val="50000"/>
            </a:srgbClr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>
            <a:off x="5183443" y="1669022"/>
            <a:ext cx="489614" cy="506242"/>
          </a:xfrm>
          <a:prstGeom prst="ellipse">
            <a:avLst/>
          </a:prstGeom>
          <a:solidFill>
            <a:srgbClr val="974706">
              <a:alpha val="50000"/>
            </a:srgbClr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>
            <a:off x="5183443" y="2244986"/>
            <a:ext cx="489614" cy="506242"/>
          </a:xfrm>
          <a:prstGeom prst="ellipse">
            <a:avLst/>
          </a:prstGeom>
          <a:solidFill>
            <a:srgbClr val="974706">
              <a:alpha val="50000"/>
            </a:srgbClr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3" name="Oval 102"/>
          <p:cNvSpPr>
            <a:spLocks noChangeArrowheads="1"/>
          </p:cNvSpPr>
          <p:nvPr/>
        </p:nvSpPr>
        <p:spPr bwMode="auto">
          <a:xfrm>
            <a:off x="6403077" y="3030116"/>
            <a:ext cx="90" cy="519351"/>
          </a:xfrm>
          <a:prstGeom prst="ellips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050">
                    <a:alpha val="50000"/>
                  </a:srgbClr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4" name="Oval 94"/>
          <p:cNvSpPr>
            <a:spLocks noChangeArrowheads="1"/>
          </p:cNvSpPr>
          <p:nvPr/>
        </p:nvSpPr>
        <p:spPr bwMode="auto">
          <a:xfrm>
            <a:off x="5183443" y="4454871"/>
            <a:ext cx="489614" cy="506244"/>
          </a:xfrm>
          <a:prstGeom prst="ellipse">
            <a:avLst/>
          </a:prstGeom>
          <a:solidFill>
            <a:srgbClr val="974706">
              <a:alpha val="50000"/>
            </a:srgbClr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5" name="Oval 95"/>
          <p:cNvSpPr>
            <a:spLocks noChangeArrowheads="1"/>
          </p:cNvSpPr>
          <p:nvPr/>
        </p:nvSpPr>
        <p:spPr bwMode="auto">
          <a:xfrm>
            <a:off x="5183443" y="2823981"/>
            <a:ext cx="489614" cy="506244"/>
          </a:xfrm>
          <a:prstGeom prst="ellipse">
            <a:avLst/>
          </a:prstGeom>
          <a:solidFill>
            <a:srgbClr val="974706">
              <a:alpha val="50000"/>
            </a:srgbClr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6" name="AutoShape 96"/>
          <p:cNvSpPr>
            <a:spLocks noChangeShapeType="1"/>
          </p:cNvSpPr>
          <p:nvPr/>
        </p:nvSpPr>
        <p:spPr bwMode="auto">
          <a:xfrm flipH="1" flipV="1">
            <a:off x="4347877" y="2496591"/>
            <a:ext cx="835566" cy="588090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" name="AutoShape 97"/>
          <p:cNvSpPr>
            <a:spLocks noChangeShapeType="1"/>
          </p:cNvSpPr>
          <p:nvPr/>
        </p:nvSpPr>
        <p:spPr bwMode="auto">
          <a:xfrm flipV="1">
            <a:off x="4347877" y="1926689"/>
            <a:ext cx="835566" cy="569902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8" name="AutoShape 98"/>
          <p:cNvSpPr>
            <a:spLocks noChangeShapeType="1"/>
          </p:cNvSpPr>
          <p:nvPr/>
        </p:nvSpPr>
        <p:spPr bwMode="auto">
          <a:xfrm>
            <a:off x="3139970" y="1926689"/>
            <a:ext cx="715362" cy="572934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9" name="AutoShape 99"/>
          <p:cNvSpPr>
            <a:spLocks noChangeShapeType="1"/>
          </p:cNvSpPr>
          <p:nvPr/>
        </p:nvSpPr>
        <p:spPr bwMode="auto">
          <a:xfrm flipV="1">
            <a:off x="4347877" y="2499623"/>
            <a:ext cx="835566" cy="585058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" name="AutoShape 100"/>
          <p:cNvSpPr>
            <a:spLocks noChangeShapeType="1"/>
          </p:cNvSpPr>
          <p:nvPr/>
        </p:nvSpPr>
        <p:spPr bwMode="auto">
          <a:xfrm>
            <a:off x="4344944" y="1926689"/>
            <a:ext cx="838498" cy="569902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1" name="AutoShape 101"/>
          <p:cNvSpPr>
            <a:spLocks noChangeShapeType="1"/>
          </p:cNvSpPr>
          <p:nvPr/>
        </p:nvSpPr>
        <p:spPr bwMode="auto">
          <a:xfrm>
            <a:off x="4344944" y="2499623"/>
            <a:ext cx="838498" cy="2215948"/>
          </a:xfrm>
          <a:prstGeom prst="straightConnector1">
            <a:avLst/>
          </a:prstGeom>
          <a:noFill/>
          <a:ln w="31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3" name="Rectangle 105"/>
          <p:cNvSpPr>
            <a:spLocks noChangeArrowheads="1"/>
          </p:cNvSpPr>
          <p:nvPr/>
        </p:nvSpPr>
        <p:spPr bwMode="auto">
          <a:xfrm>
            <a:off x="1817722" y="235714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4" name="Rectangle 106"/>
          <p:cNvSpPr>
            <a:spLocks noChangeArrowheads="1"/>
          </p:cNvSpPr>
          <p:nvPr/>
        </p:nvSpPr>
        <p:spPr bwMode="auto">
          <a:xfrm>
            <a:off x="152400" y="54069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5" name="Rectangle 120"/>
          <p:cNvSpPr>
            <a:spLocks noChangeArrowheads="1"/>
          </p:cNvSpPr>
          <p:nvPr/>
        </p:nvSpPr>
        <p:spPr bwMode="auto">
          <a:xfrm>
            <a:off x="152400" y="54069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313793" y="5139226"/>
            <a:ext cx="6936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                   is grayscale image pixel values associated with an x-ray beam, and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US" i="1" kern="0" dirty="0" smtClean="0">
                <a:latin typeface="+mn-lt"/>
                <a:cs typeface="Times New Roman" panose="02020603050405020304" pitchFamily="18" charset="0"/>
              </a:rPr>
              <a:t>P </a:t>
            </a:r>
            <a:r>
              <a:rPr lang="en-US" kern="0" dirty="0" smtClean="0">
                <a:latin typeface="+mn-lt"/>
                <a:cs typeface="Times New Roman" panose="02020603050405020304" pitchFamily="18" charset="0"/>
              </a:rPr>
              <a:t>is a corresponding monochromatic projective value</a:t>
            </a:r>
            <a:endParaRPr lang="en-US" sz="2800" kern="0" dirty="0">
              <a:latin typeface="+mn-lt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596369"/>
              </p:ext>
            </p:extLst>
          </p:nvPr>
        </p:nvGraphicFramePr>
        <p:xfrm>
          <a:off x="1602563" y="5120503"/>
          <a:ext cx="1799631" cy="519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" name="Equation" r:id="rId5" imgW="749160" imgH="215640" progId="Equation.DSMT4">
                  <p:embed/>
                </p:oleObj>
              </mc:Choice>
              <mc:Fallback>
                <p:oleObj name="Equation" r:id="rId5" imgW="749160" imgH="215640" progId="Equation.DSMT4">
                  <p:embed/>
                  <p:pic>
                    <p:nvPicPr>
                      <p:cNvPr id="0" name="Object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563" y="5120503"/>
                        <a:ext cx="1799631" cy="519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28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Network training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18314"/>
            <a:ext cx="90178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eural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network was designed to have four layers, one input layer, two hidden layers, and one output 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layer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Activation function is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rectified Linear Unit (</a:t>
            </a:r>
            <a:r>
              <a:rPr lang="en-US" b="1" dirty="0" err="1">
                <a:latin typeface="+mn-lt"/>
                <a:cs typeface="Times New Roman" panose="02020603050405020304" pitchFamily="18" charset="0"/>
              </a:rPr>
              <a:t>ReLU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) </a:t>
            </a:r>
            <a:endParaRPr lang="en-US" b="1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Training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procedure was 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run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in 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b="1" dirty="0" err="1">
                <a:latin typeface="+mn-lt"/>
                <a:cs typeface="Times New Roman" panose="02020603050405020304" pitchFamily="18" charset="0"/>
              </a:rPr>
              <a:t>TensorFlow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framework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Training is based on numerical simulation to generate monochromatic projection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We just got real data with multiple energy in processing</a:t>
            </a:r>
          </a:p>
        </p:txBody>
      </p:sp>
    </p:spTree>
    <p:extLst>
      <p:ext uri="{BB962C8B-B14F-4D97-AF65-F5344CB8AC3E}">
        <p14:creationId xmlns:p14="http://schemas.microsoft.com/office/powerpoint/2010/main" val="106691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399"/>
            <a:ext cx="8839200" cy="1184031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umerical </a:t>
            </a:r>
            <a:r>
              <a:rPr lang="en-US" dirty="0"/>
              <a:t>S</a:t>
            </a:r>
            <a:r>
              <a:rPr lang="en-US" dirty="0" smtClean="0"/>
              <a:t>imulation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5483" y="5048279"/>
            <a:ext cx="8008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Monochromatic reconstruction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. (a) The ground 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truth,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(b) the reconstructed image 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via deep learning.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43" name="Picture 3" descr="paper_true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t="4883" r="12193" b="9306"/>
          <a:stretch>
            <a:fillRect/>
          </a:stretch>
        </p:blipFill>
        <p:spPr bwMode="auto">
          <a:xfrm>
            <a:off x="1339816" y="1526634"/>
            <a:ext cx="3041266" cy="305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paper_recon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3" t="4816" r="12195" b="9311"/>
          <a:stretch>
            <a:fillRect/>
          </a:stretch>
        </p:blipFill>
        <p:spPr bwMode="auto">
          <a:xfrm>
            <a:off x="4574512" y="1526634"/>
            <a:ext cx="3041266" cy="305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1653" y="4586614"/>
            <a:ext cx="129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(a)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7026" y="4569925"/>
            <a:ext cx="129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(b)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3578"/>
            <a:ext cx="9144000" cy="1613625"/>
          </a:xfrm>
        </p:spPr>
        <p:txBody>
          <a:bodyPr/>
          <a:lstStyle/>
          <a:p>
            <a:r>
              <a:rPr lang="en-US" sz="6000" dirty="0" smtClean="0">
                <a:latin typeface="+mn-lt"/>
                <a:cs typeface="Times New Roman" panose="02020603050405020304" pitchFamily="18" charset="0"/>
              </a:rPr>
              <a:t>Outline</a:t>
            </a:r>
            <a:endParaRPr lang="en-US" sz="6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06" y="2692400"/>
            <a:ext cx="7256304" cy="2527300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Dual-energy </a:t>
            </a:r>
            <a:r>
              <a:rPr lang="en-US" sz="3200" dirty="0"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cs typeface="Times New Roman" panose="02020603050405020304" pitchFamily="18" charset="0"/>
              </a:rPr>
              <a:t>ata </a:t>
            </a:r>
            <a:r>
              <a:rPr lang="en-US" sz="3200" dirty="0"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cs typeface="Times New Roman" panose="02020603050405020304" pitchFamily="18" charset="0"/>
              </a:rPr>
              <a:t>ecomposition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cs typeface="Times New Roman" panose="02020603050405020304" pitchFamily="18" charset="0"/>
              </a:rPr>
              <a:t>onochromatic Imaging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Discussions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3578"/>
            <a:ext cx="9144000" cy="1613625"/>
          </a:xfrm>
        </p:spPr>
        <p:txBody>
          <a:bodyPr/>
          <a:lstStyle/>
          <a:p>
            <a:r>
              <a:rPr lang="en-US" sz="6000" dirty="0" smtClean="0">
                <a:latin typeface="+mn-lt"/>
                <a:cs typeface="Times New Roman" panose="02020603050405020304" pitchFamily="18" charset="0"/>
              </a:rPr>
              <a:t>Outline</a:t>
            </a:r>
            <a:endParaRPr lang="en-US" sz="6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06" y="2692400"/>
            <a:ext cx="7256304" cy="2527300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Dual-energy </a:t>
            </a:r>
            <a:r>
              <a:rPr lang="en-US" sz="3200" dirty="0"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cs typeface="Times New Roman" panose="02020603050405020304" pitchFamily="18" charset="0"/>
              </a:rPr>
              <a:t>ata </a:t>
            </a:r>
            <a:r>
              <a:rPr lang="en-US" sz="3200" dirty="0"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cs typeface="Times New Roman" panose="02020603050405020304" pitchFamily="18" charset="0"/>
              </a:rPr>
              <a:t>ecomposition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cs typeface="Times New Roman" panose="02020603050405020304" pitchFamily="18" charset="0"/>
              </a:rPr>
              <a:t>onochromatic Imaging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Discussions</a:t>
            </a: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0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" y="1447800"/>
            <a:ext cx="7835900" cy="42037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Realistic simulation with visible human datasets and others of similar nature</a:t>
            </a:r>
          </a:p>
          <a:p>
            <a:pPr marL="457200" indent="-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Work in progress, processing more real datasets for the neural network training</a:t>
            </a:r>
          </a:p>
          <a:p>
            <a:pPr marL="457200" indent="-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Deeper &amp; more advanced neural </a:t>
            </a:r>
            <a:r>
              <a:rPr lang="en-US" dirty="0">
                <a:cs typeface="Times New Roman" panose="02020603050405020304" pitchFamily="18" charset="0"/>
              </a:rPr>
              <a:t>network </a:t>
            </a:r>
            <a:r>
              <a:rPr lang="en-US" dirty="0" smtClean="0">
                <a:cs typeface="Times New Roman" panose="02020603050405020304" pitchFamily="18" charset="0"/>
              </a:rPr>
              <a:t>structures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0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Colorized Visible Human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306512"/>
            <a:ext cx="7667625" cy="338137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8187" y="4825999"/>
            <a:ext cx="7835900" cy="1600201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Based on dual-energy CT scans, we can generate real monochromatic training datasets for deep reconstruction (work in progress, in collaboration with professors with BIT, China)</a:t>
            </a:r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98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01764"/>
            <a:ext cx="8839200" cy="2406869"/>
          </a:xfrm>
        </p:spPr>
        <p:txBody>
          <a:bodyPr/>
          <a:lstStyle/>
          <a:p>
            <a:pPr algn="ctr"/>
            <a:r>
              <a:rPr lang="en-US" altLang="zh-CN" sz="4800" dirty="0" smtClean="0"/>
              <a:t>Thanks</a:t>
            </a:r>
            <a:r>
              <a:rPr lang="zh-CN" altLang="en-US" sz="4800" dirty="0" smtClean="0"/>
              <a:t>！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764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3578"/>
            <a:ext cx="9144000" cy="1613625"/>
          </a:xfrm>
        </p:spPr>
        <p:txBody>
          <a:bodyPr/>
          <a:lstStyle/>
          <a:p>
            <a:r>
              <a:rPr lang="en-US" sz="6000" dirty="0" smtClean="0">
                <a:latin typeface="+mn-lt"/>
                <a:cs typeface="Times New Roman" panose="02020603050405020304" pitchFamily="18" charset="0"/>
              </a:rPr>
              <a:t>Outline</a:t>
            </a:r>
            <a:endParaRPr lang="en-US" sz="6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06" y="2692400"/>
            <a:ext cx="7256304" cy="2527300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Dual-energy </a:t>
            </a:r>
            <a:r>
              <a:rPr lang="en-US" sz="3200" dirty="0"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cs typeface="Times New Roman" panose="02020603050405020304" pitchFamily="18" charset="0"/>
              </a:rPr>
              <a:t>ata </a:t>
            </a:r>
            <a:r>
              <a:rPr lang="en-US" sz="3200" dirty="0"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cs typeface="Times New Roman" panose="02020603050405020304" pitchFamily="18" charset="0"/>
              </a:rPr>
              <a:t>ecomposition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cs typeface="Times New Roman" panose="02020603050405020304" pitchFamily="18" charset="0"/>
              </a:rPr>
              <a:t>onochromatic Imaging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Discussions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2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399"/>
            <a:ext cx="8839200" cy="1596014"/>
          </a:xfrm>
        </p:spPr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X-ray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Monochromatic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maging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/>
            </a:r>
            <a:br>
              <a:rPr lang="en-US" dirty="0">
                <a:latin typeface="+mn-lt"/>
                <a:cs typeface="Times New Roman" panose="02020603050405020304" pitchFamily="18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974" y="2095919"/>
            <a:ext cx="7394052" cy="2672862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Q</a:t>
            </a:r>
            <a:r>
              <a:rPr lang="en-US" dirty="0" smtClean="0">
                <a:cs typeface="Times New Roman" panose="02020603050405020304" pitchFamily="18" charset="0"/>
              </a:rPr>
              <a:t>uantify absorption, scattering, electrical density, and </a:t>
            </a:r>
            <a:r>
              <a:rPr lang="en-US" dirty="0">
                <a:cs typeface="Times New Roman" panose="02020603050405020304" pitchFamily="18" charset="0"/>
              </a:rPr>
              <a:t>atomic </a:t>
            </a:r>
            <a:r>
              <a:rPr lang="en-US" dirty="0" smtClean="0">
                <a:cs typeface="Times New Roman" panose="02020603050405020304" pitchFamily="18" charset="0"/>
              </a:rPr>
              <a:t>number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Reduce beam-hardening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Perform material discrimination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Facilitate detection &amp; diagnosis</a:t>
            </a:r>
          </a:p>
        </p:txBody>
      </p:sp>
    </p:spTree>
    <p:extLst>
      <p:ext uri="{BB962C8B-B14F-4D97-AF65-F5344CB8AC3E}">
        <p14:creationId xmlns:p14="http://schemas.microsoft.com/office/powerpoint/2010/main" val="414611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3" y="155408"/>
            <a:ext cx="8839200" cy="838200"/>
          </a:xfrm>
        </p:spPr>
        <p:txBody>
          <a:bodyPr/>
          <a:lstStyle/>
          <a:p>
            <a:r>
              <a:rPr lang="en-US" dirty="0" smtClean="0"/>
              <a:t>Basic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112" y="2306097"/>
            <a:ext cx="2074985" cy="803863"/>
          </a:xfrm>
          <a:solidFill>
            <a:srgbClr val="33CC33"/>
          </a:solidFill>
          <a:ln w="19050">
            <a:solidFill>
              <a:schemeClr val="tx1"/>
            </a:solidFill>
          </a:ln>
        </p:spPr>
        <p:txBody>
          <a:bodyPr vert="horz" anchor="ctr"/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Dual-energy Datasets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421477" y="3107371"/>
            <a:ext cx="0" cy="54864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066308" y="3506875"/>
            <a:ext cx="891988" cy="221407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2000" kern="0" dirty="0" smtClean="0">
                <a:cs typeface="Times New Roman" panose="02020603050405020304" pitchFamily="18" charset="0"/>
              </a:rPr>
              <a:t>Monochromatic Projection</a:t>
            </a:r>
            <a:endParaRPr lang="en-US" sz="2000" kern="0" dirty="0"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767065" y="3949057"/>
            <a:ext cx="3094893" cy="95783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2000" kern="0" dirty="0" smtClean="0">
                <a:cs typeface="Times New Roman" panose="02020603050405020304" pitchFamily="18" charset="0"/>
              </a:rPr>
              <a:t>Monochromatic</a:t>
            </a:r>
          </a:p>
          <a:p>
            <a:pPr algn="ctr" eaLnBrk="1" hangingPunct="1"/>
            <a:r>
              <a:rPr lang="en-US" sz="2000" kern="0" dirty="0">
                <a:cs typeface="Times New Roman" panose="02020603050405020304" pitchFamily="18" charset="0"/>
              </a:rPr>
              <a:t>N</a:t>
            </a:r>
            <a:r>
              <a:rPr lang="en-US" sz="2000" kern="0" dirty="0" smtClean="0">
                <a:cs typeface="Times New Roman" panose="02020603050405020304" pitchFamily="18" charset="0"/>
              </a:rPr>
              <a:t>etwork</a:t>
            </a:r>
            <a:endParaRPr lang="en-US" sz="2000" kern="0" dirty="0"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5860438" y="5990853"/>
            <a:ext cx="164592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775531" y="2420830"/>
            <a:ext cx="3094893" cy="57439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altLang="zh-CN" sz="2000" kern="0" dirty="0" smtClean="0">
                <a:cs typeface="Times New Roman" panose="02020603050405020304" pitchFamily="18" charset="0"/>
              </a:rPr>
              <a:t>Dual-energy</a:t>
            </a:r>
            <a:r>
              <a:rPr lang="en-US" sz="2000" kern="0" dirty="0" smtClean="0">
                <a:cs typeface="Times New Roman" panose="02020603050405020304" pitchFamily="18" charset="0"/>
              </a:rPr>
              <a:t> Network</a:t>
            </a:r>
            <a:endParaRPr lang="en-US" sz="2000" kern="0" dirty="0">
              <a:cs typeface="Times New Roman" panose="02020603050405020304" pitchFamily="18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339255" y="2315809"/>
            <a:ext cx="2250830" cy="78443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2000" kern="0" dirty="0" smtClean="0">
                <a:cs typeface="Times New Roman" panose="02020603050405020304" pitchFamily="18" charset="0"/>
              </a:rPr>
              <a:t>Projection Decomposition</a:t>
            </a:r>
            <a:endParaRPr lang="en-US" sz="2000" kern="0" dirty="0">
              <a:cs typeface="Times New Roman" panose="02020603050405020304" pitchFamily="18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2758285" y="5546689"/>
            <a:ext cx="3112974" cy="85411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2000" kern="0" dirty="0">
                <a:cs typeface="Times New Roman" panose="02020603050405020304" pitchFamily="18" charset="0"/>
              </a:rPr>
              <a:t>M</a:t>
            </a:r>
            <a:r>
              <a:rPr lang="en-US" sz="2000" kern="0" dirty="0" smtClean="0">
                <a:cs typeface="Times New Roman" panose="02020603050405020304" pitchFamily="18" charset="0"/>
              </a:rPr>
              <a:t>onochromatic </a:t>
            </a:r>
            <a:r>
              <a:rPr lang="en-US" sz="2000" kern="0" dirty="0">
                <a:cs typeface="Times New Roman" panose="02020603050405020304" pitchFamily="18" charset="0"/>
              </a:rPr>
              <a:t>R</a:t>
            </a:r>
            <a:r>
              <a:rPr lang="en-US" altLang="zh-CN" sz="2000" kern="0" dirty="0" smtClean="0">
                <a:cs typeface="Times New Roman" panose="02020603050405020304" pitchFamily="18" charset="0"/>
              </a:rPr>
              <a:t>econstruction</a:t>
            </a:r>
            <a:endParaRPr lang="en-US" sz="2000" kern="0" dirty="0"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5861959" y="2708028"/>
            <a:ext cx="477296" cy="1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2306097" y="2708028"/>
            <a:ext cx="460969" cy="1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>
            <a:stCxn id="10" idx="3"/>
          </p:cNvCxnSpPr>
          <p:nvPr/>
        </p:nvCxnSpPr>
        <p:spPr bwMode="auto">
          <a:xfrm>
            <a:off x="5861958" y="4427972"/>
            <a:ext cx="1194301" cy="4282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1857616" y="4460249"/>
            <a:ext cx="907033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7512302" y="3084840"/>
            <a:ext cx="0" cy="41148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954593" y="3644955"/>
            <a:ext cx="905439" cy="1630589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altLang="zh-CN" sz="2000" kern="0" dirty="0" smtClean="0">
                <a:cs typeface="Times New Roman" panose="02020603050405020304" pitchFamily="18" charset="0"/>
              </a:rPr>
              <a:t>Grayscale Image</a:t>
            </a:r>
            <a:endParaRPr lang="en-US" sz="2000" kern="0" dirty="0">
              <a:cs typeface="Times New Roman" panose="02020603050405020304" pitchFamily="18" charset="0"/>
            </a:endParaRPr>
          </a:p>
        </p:txBody>
      </p:sp>
      <p:cxnSp>
        <p:nvCxnSpPr>
          <p:cNvPr id="7192" name="Straight Connector 7191"/>
          <p:cNvCxnSpPr/>
          <p:nvPr/>
        </p:nvCxnSpPr>
        <p:spPr bwMode="auto">
          <a:xfrm>
            <a:off x="7464670" y="5730999"/>
            <a:ext cx="0" cy="29260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2764648" y="1386106"/>
            <a:ext cx="311665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latin typeface="+mn-lt"/>
                <a:cs typeface="Times New Roman" panose="02020603050405020304" pitchFamily="18" charset="0"/>
              </a:rPr>
              <a:t>Numerical Training</a:t>
            </a:r>
            <a:endParaRPr lang="en-US" sz="2000" b="1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4322977" y="1786216"/>
            <a:ext cx="0" cy="634614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4732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3578"/>
            <a:ext cx="9144000" cy="1613625"/>
          </a:xfrm>
        </p:spPr>
        <p:txBody>
          <a:bodyPr/>
          <a:lstStyle/>
          <a:p>
            <a:r>
              <a:rPr lang="en-US" sz="6000" dirty="0" smtClean="0">
                <a:latin typeface="+mn-lt"/>
                <a:cs typeface="Times New Roman" panose="02020603050405020304" pitchFamily="18" charset="0"/>
              </a:rPr>
              <a:t>Outline</a:t>
            </a:r>
            <a:endParaRPr lang="en-US" sz="6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06" y="2692400"/>
            <a:ext cx="7256304" cy="2527300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Dual-energy 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ata 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ecomposition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cs typeface="Times New Roman" panose="02020603050405020304" pitchFamily="18" charset="0"/>
              </a:rPr>
              <a:t>onochromatic Imaging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Discussions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3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Projection Decomposition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64358"/>
              </p:ext>
            </p:extLst>
          </p:nvPr>
        </p:nvGraphicFramePr>
        <p:xfrm>
          <a:off x="1090612" y="2461855"/>
          <a:ext cx="6962775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Equation" r:id="rId3" imgW="2933640" imgH="876240" progId="Equation.DSMT4">
                  <p:embed/>
                </p:oleObj>
              </mc:Choice>
              <mc:Fallback>
                <p:oleObj name="Equation" r:id="rId3" imgW="2933640" imgH="876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2" y="2461855"/>
                        <a:ext cx="6962775" cy="2081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779777"/>
              </p:ext>
            </p:extLst>
          </p:nvPr>
        </p:nvGraphicFramePr>
        <p:xfrm>
          <a:off x="2363786" y="4791284"/>
          <a:ext cx="441642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Equation" r:id="rId5" imgW="1638000" imgH="419040" progId="Equation.DSMT4">
                  <p:embed/>
                </p:oleObj>
              </mc:Choice>
              <mc:Fallback>
                <p:oleObj name="Equation" r:id="rId5" imgW="16380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6" y="4791284"/>
                        <a:ext cx="4416425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007340" y="1373832"/>
            <a:ext cx="7491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+mn-lt"/>
                <a:cs typeface="Times New Roman" panose="02020603050405020304" pitchFamily="18" charset="0"/>
              </a:rPr>
              <a:t>Based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+mn-lt"/>
                <a:cs typeface="Times New Roman" panose="02020603050405020304" pitchFamily="18" charset="0"/>
              </a:rPr>
              <a:t>on the physical decomposition of </a:t>
            </a:r>
            <a:r>
              <a:rPr lang="en-US" sz="2800" b="1" dirty="0" smtClean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linear attenuation </a:t>
            </a:r>
            <a:r>
              <a:rPr lang="en-US" sz="2800" b="1" dirty="0" smtClean="0">
                <a:latin typeface="+mn-lt"/>
                <a:cs typeface="Times New Roman" panose="02020603050405020304" pitchFamily="18" charset="0"/>
              </a:rPr>
              <a:t>characteristics:</a:t>
            </a:r>
            <a:endParaRPr lang="en-US" sz="28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2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Single</a:t>
            </a:r>
            <a:r>
              <a:rPr lang="en-US" dirty="0" smtClean="0">
                <a:latin typeface="+mn-lt"/>
              </a:rPr>
              <a:t> Variable </a:t>
            </a:r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ptimization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96044"/>
              </p:ext>
            </p:extLst>
          </p:nvPr>
        </p:nvGraphicFramePr>
        <p:xfrm>
          <a:off x="1803400" y="1169371"/>
          <a:ext cx="4777946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3" imgW="3047760" imgH="1409400" progId="Equation.DSMT4">
                  <p:embed/>
                </p:oleObj>
              </mc:Choice>
              <mc:Fallback>
                <p:oleObj name="Equation" r:id="rId3" imgW="3047760" imgH="140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169371"/>
                        <a:ext cx="4777946" cy="220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47809"/>
              </p:ext>
            </p:extLst>
          </p:nvPr>
        </p:nvGraphicFramePr>
        <p:xfrm>
          <a:off x="1790700" y="4163757"/>
          <a:ext cx="5562600" cy="138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5" imgW="3098520" imgH="774360" progId="Equation.DSMT4">
                  <p:embed/>
                </p:oleObj>
              </mc:Choice>
              <mc:Fallback>
                <p:oleObj name="Equation" r:id="rId5" imgW="30985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4163757"/>
                        <a:ext cx="5562600" cy="1386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90563"/>
              </p:ext>
            </p:extLst>
          </p:nvPr>
        </p:nvGraphicFramePr>
        <p:xfrm>
          <a:off x="7442199" y="3590733"/>
          <a:ext cx="838201" cy="38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7" imgW="494870" imgH="215713" progId="Equation.DSMT4">
                  <p:embed/>
                </p:oleObj>
              </mc:Choice>
              <mc:Fallback>
                <p:oleObj name="Equation" r:id="rId7" imgW="494870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199" y="3590733"/>
                        <a:ext cx="838201" cy="386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753298" y="3584109"/>
            <a:ext cx="58159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latin typeface="+mn-lt"/>
                <a:ea typeface="SimSun" pitchFamily="2" charset="-122"/>
                <a:cs typeface="Times New Roman" pitchFamily="18" charset="0"/>
              </a:rPr>
              <a:t>The q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uartic equation has an analytic solution: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6085" y="5721331"/>
            <a:ext cx="6833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>
                <a:latin typeface="+mn-lt"/>
                <a:cs typeface="Times New Roman" panose="02020603050405020304" pitchFamily="18" charset="0"/>
              </a:rPr>
              <a:t>W. 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Cong, </a:t>
            </a:r>
            <a:r>
              <a:rPr lang="en-US" sz="1600" b="1" dirty="0" smtClean="0">
                <a:latin typeface="+mn-lt"/>
                <a:cs typeface="Times New Roman" panose="02020603050405020304" pitchFamily="18" charset="0"/>
              </a:rPr>
              <a:t>D. 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Harrison, </a:t>
            </a:r>
            <a:r>
              <a:rPr lang="en-US" sz="1600" b="1" dirty="0" smtClean="0">
                <a:latin typeface="+mn-lt"/>
                <a:cs typeface="Times New Roman" panose="02020603050405020304" pitchFamily="18" charset="0"/>
              </a:rPr>
              <a:t>Y. 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Xi, </a:t>
            </a:r>
            <a:r>
              <a:rPr lang="en-US" sz="1600" b="1" dirty="0" smtClean="0">
                <a:latin typeface="+mn-lt"/>
                <a:cs typeface="Times New Roman" panose="02020603050405020304" pitchFamily="18" charset="0"/>
              </a:rPr>
              <a:t>G. Wang: </a:t>
            </a:r>
            <a:r>
              <a:rPr lang="en-US" sz="1600" b="1" kern="1400" dirty="0" smtClean="0">
                <a:latin typeface="+mn-lt"/>
                <a:cs typeface="Times New Roman" panose="02020603050405020304" pitchFamily="18" charset="0"/>
              </a:rPr>
              <a:t>Projection </a:t>
            </a:r>
            <a:r>
              <a:rPr lang="en-US" sz="1600" b="1" kern="1400" dirty="0">
                <a:latin typeface="+mn-lt"/>
                <a:cs typeface="Times New Roman" panose="02020603050405020304" pitchFamily="18" charset="0"/>
              </a:rPr>
              <a:t>Decomposition Method for Dual-energy Computed </a:t>
            </a:r>
            <a:r>
              <a:rPr lang="en-US" sz="1600" b="1" kern="1400" dirty="0" smtClean="0">
                <a:latin typeface="+mn-lt"/>
                <a:cs typeface="Times New Roman" panose="02020603050405020304" pitchFamily="18" charset="0"/>
              </a:rPr>
              <a:t>Tomography, </a:t>
            </a:r>
            <a:r>
              <a:rPr lang="en-US" sz="1600" b="1" dirty="0" smtClean="0">
                <a:latin typeface="+mn-lt"/>
                <a:cs typeface="Times New Roman" panose="02020603050405020304" pitchFamily="18" charset="0"/>
              </a:rPr>
              <a:t>IEEE 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Transactions on Radiation and Plasma Medical </a:t>
            </a:r>
            <a:r>
              <a:rPr lang="en-US" sz="1600" b="1" dirty="0" smtClean="0">
                <a:latin typeface="+mn-lt"/>
                <a:cs typeface="Times New Roman" panose="02020603050405020304" pitchFamily="18" charset="0"/>
              </a:rPr>
              <a:t>Science, pending revision</a:t>
            </a:r>
            <a:endParaRPr lang="en-US" sz="1600" b="1" dirty="0">
              <a:latin typeface="+mn-lt"/>
              <a:ea typeface="SimSu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6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8" y="101599"/>
            <a:ext cx="8839200" cy="1023257"/>
          </a:xfrm>
        </p:spPr>
        <p:txBody>
          <a:bodyPr/>
          <a:lstStyle/>
          <a:p>
            <a:r>
              <a:rPr lang="en-US" dirty="0"/>
              <a:t>Projection </a:t>
            </a:r>
            <a:r>
              <a:rPr lang="en-US" dirty="0" smtClean="0"/>
              <a:t>Decomposition</a:t>
            </a:r>
            <a:endParaRPr lang="en-US" dirty="0"/>
          </a:p>
        </p:txBody>
      </p:sp>
      <p:pic>
        <p:nvPicPr>
          <p:cNvPr id="4" name="Picture 2" descr="photoelectric absorption recon1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4395" r="12640" b="9131"/>
          <a:stretch>
            <a:fillRect/>
          </a:stretch>
        </p:blipFill>
        <p:spPr bwMode="auto">
          <a:xfrm>
            <a:off x="2114290" y="4139771"/>
            <a:ext cx="237744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4958" r="12164" b="9445"/>
          <a:stretch>
            <a:fillRect/>
          </a:stretch>
        </p:blipFill>
        <p:spPr bwMode="auto">
          <a:xfrm>
            <a:off x="4579156" y="4139771"/>
            <a:ext cx="2377441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5077" r="12164" b="9328"/>
          <a:stretch>
            <a:fillRect/>
          </a:stretch>
        </p:blipFill>
        <p:spPr bwMode="auto">
          <a:xfrm>
            <a:off x="4585364" y="1688120"/>
            <a:ext cx="237744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/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5196" r="12300" b="9444"/>
          <a:stretch>
            <a:fillRect/>
          </a:stretch>
        </p:blipFill>
        <p:spPr bwMode="auto">
          <a:xfrm>
            <a:off x="2124338" y="1688119"/>
            <a:ext cx="237744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508697" y="2553672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Truth</a:t>
            </a:r>
            <a:endParaRPr lang="en-US" sz="3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24338" y="1056365"/>
            <a:ext cx="23774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3600" b="1" dirty="0" smtClean="0">
                <a:latin typeface="+mn-lt"/>
                <a:cs typeface="Arial" pitchFamily="34" charset="0"/>
              </a:rPr>
              <a:t>PE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785938" y="353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33273" y="4990652"/>
            <a:ext cx="201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Recon</a:t>
            </a:r>
            <a:endParaRPr lang="en-US" sz="3600" b="1" dirty="0">
              <a:solidFill>
                <a:srgbClr val="00B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9156" y="1056365"/>
            <a:ext cx="23774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Compton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971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10442</TotalTime>
  <Words>554</Words>
  <Application>Microsoft Office PowerPoint</Application>
  <PresentationFormat>On-screen Show (4:3)</PresentationFormat>
  <Paragraphs>113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Blank Presentation</vt:lpstr>
      <vt:lpstr>Equation</vt:lpstr>
      <vt:lpstr>PowerPoint Presentation</vt:lpstr>
      <vt:lpstr>Outline</vt:lpstr>
      <vt:lpstr>Outline</vt:lpstr>
      <vt:lpstr>X-ray Monochromatic Imaging </vt:lpstr>
      <vt:lpstr>Basic Framework</vt:lpstr>
      <vt:lpstr>Outline</vt:lpstr>
      <vt:lpstr>Projection Decomposition</vt:lpstr>
      <vt:lpstr>Single Variable Optimization</vt:lpstr>
      <vt:lpstr>Projection Decomposition</vt:lpstr>
      <vt:lpstr>Dual-energy Neural Network</vt:lpstr>
      <vt:lpstr>Radial Basis Function (RBF) method</vt:lpstr>
      <vt:lpstr>Outline</vt:lpstr>
      <vt:lpstr>X-ray CT Physical Model</vt:lpstr>
      <vt:lpstr>Physical Model</vt:lpstr>
      <vt:lpstr>Physical Model</vt:lpstr>
      <vt:lpstr>Learning from Sinogram Data</vt:lpstr>
      <vt:lpstr>Deep Learning</vt:lpstr>
      <vt:lpstr>Network training</vt:lpstr>
      <vt:lpstr>Numerical Simulation</vt:lpstr>
      <vt:lpstr>Outline</vt:lpstr>
      <vt:lpstr>Discussions</vt:lpstr>
      <vt:lpstr>Colorized Visible Human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Cong</cp:lastModifiedBy>
  <cp:revision>2283</cp:revision>
  <cp:lastPrinted>2012-03-08T21:40:16Z</cp:lastPrinted>
  <dcterms:created xsi:type="dcterms:W3CDTF">2006-10-23T16:36:06Z</dcterms:created>
  <dcterms:modified xsi:type="dcterms:W3CDTF">2017-11-19T15:04:16Z</dcterms:modified>
</cp:coreProperties>
</file>