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84" r:id="rId2"/>
    <p:sldMasterId id="2147483696" r:id="rId3"/>
  </p:sldMasterIdLst>
  <p:notesMasterIdLst>
    <p:notesMasterId r:id="rId23"/>
  </p:notesMasterIdLst>
  <p:handoutMasterIdLst>
    <p:handoutMasterId r:id="rId24"/>
  </p:handoutMasterIdLst>
  <p:sldIdLst>
    <p:sldId id="662" r:id="rId4"/>
    <p:sldId id="666" r:id="rId5"/>
    <p:sldId id="673" r:id="rId6"/>
    <p:sldId id="690" r:id="rId7"/>
    <p:sldId id="695" r:id="rId8"/>
    <p:sldId id="680" r:id="rId9"/>
    <p:sldId id="674" r:id="rId10"/>
    <p:sldId id="675" r:id="rId11"/>
    <p:sldId id="669" r:id="rId12"/>
    <p:sldId id="692" r:id="rId13"/>
    <p:sldId id="685" r:id="rId14"/>
    <p:sldId id="683" r:id="rId15"/>
    <p:sldId id="684" r:id="rId16"/>
    <p:sldId id="686" r:id="rId17"/>
    <p:sldId id="687" r:id="rId18"/>
    <p:sldId id="682" r:id="rId19"/>
    <p:sldId id="688" r:id="rId20"/>
    <p:sldId id="689" r:id="rId21"/>
    <p:sldId id="691" r:id="rId22"/>
  </p:sldIdLst>
  <p:sldSz cx="12192000" cy="6858000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rs Gjesteby" initials="LG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FF"/>
    <a:srgbClr val="B24412"/>
    <a:srgbClr val="DF7E13"/>
    <a:srgbClr val="006600"/>
    <a:srgbClr val="7FF06C"/>
    <a:srgbClr val="F3B057"/>
    <a:srgbClr val="000000"/>
    <a:srgbClr val="C00000"/>
    <a:srgbClr val="B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0" autoAdjust="0"/>
    <p:restoredTop sz="88593" autoAdjust="0"/>
  </p:normalViewPr>
  <p:slideViewPr>
    <p:cSldViewPr snapToGrid="0">
      <p:cViewPr varScale="1">
        <p:scale>
          <a:sx n="103" d="100"/>
          <a:sy n="103" d="100"/>
        </p:scale>
        <p:origin x="1024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6570"/>
    </p:cViewPr>
  </p:sorterViewPr>
  <p:notesViewPr>
    <p:cSldViewPr snapToGrid="0">
      <p:cViewPr varScale="1">
        <p:scale>
          <a:sx n="88" d="100"/>
          <a:sy n="88" d="100"/>
        </p:scale>
        <p:origin x="96" y="876"/>
      </p:cViewPr>
      <p:guideLst>
        <p:guide orient="horz" pos="2304"/>
        <p:guide pos="30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commentAuthors" Target="commentAuthors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58" y="0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6FDEDB0-C049-42F0-B823-5FC18DC2A80F}" type="datetimeFigureOut">
              <a:rPr lang="en-US" smtClean="0"/>
              <a:pPr/>
              <a:t>11/19/17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B3ABEC2-F4CA-4DE8-88E1-5ADF5ED89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6590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0680" y="0"/>
            <a:ext cx="4160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9275"/>
            <a:ext cx="48768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0160" y="3474720"/>
            <a:ext cx="7040880" cy="329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9440"/>
            <a:ext cx="4160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0680" y="6949440"/>
            <a:ext cx="4160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9F30534E-9FB8-46AE-8E3B-5675B268AE6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61881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42E5D3-627C-4511-B3F4-264A77E3CF6D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902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ＭＳ Ｐゴシック" pitchFamily="11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398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952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776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285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218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5" name="Line 29"/>
          <p:cNvSpPr>
            <a:spLocks noChangeShapeType="1"/>
          </p:cNvSpPr>
          <p:nvPr userDrawn="1"/>
        </p:nvSpPr>
        <p:spPr bwMode="auto">
          <a:xfrm>
            <a:off x="1117600" y="457200"/>
            <a:ext cx="0" cy="6096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dirty="0"/>
          </a:p>
        </p:txBody>
      </p:sp>
      <p:sp>
        <p:nvSpPr>
          <p:cNvPr id="4126" name="Line 30"/>
          <p:cNvSpPr>
            <a:spLocks noChangeShapeType="1"/>
          </p:cNvSpPr>
          <p:nvPr userDrawn="1"/>
        </p:nvSpPr>
        <p:spPr bwMode="auto">
          <a:xfrm>
            <a:off x="1117600" y="6553200"/>
            <a:ext cx="10566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dirty="0"/>
          </a:p>
        </p:txBody>
      </p:sp>
      <p:sp>
        <p:nvSpPr>
          <p:cNvPr id="4127" name="Line 31"/>
          <p:cNvSpPr>
            <a:spLocks noChangeShapeType="1"/>
          </p:cNvSpPr>
          <p:nvPr userDrawn="1"/>
        </p:nvSpPr>
        <p:spPr bwMode="auto">
          <a:xfrm flipV="1">
            <a:off x="11684000" y="5791200"/>
            <a:ext cx="0" cy="762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dirty="0"/>
          </a:p>
        </p:txBody>
      </p:sp>
      <p:sp>
        <p:nvSpPr>
          <p:cNvPr id="4128" name="Line 32"/>
          <p:cNvSpPr>
            <a:spLocks noChangeShapeType="1"/>
          </p:cNvSpPr>
          <p:nvPr userDrawn="1"/>
        </p:nvSpPr>
        <p:spPr bwMode="auto">
          <a:xfrm flipH="1">
            <a:off x="8636000" y="5791200"/>
            <a:ext cx="3048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dirty="0"/>
          </a:p>
        </p:txBody>
      </p:sp>
      <p:sp>
        <p:nvSpPr>
          <p:cNvPr id="4131" name="Line 35"/>
          <p:cNvSpPr>
            <a:spLocks noChangeShapeType="1"/>
          </p:cNvSpPr>
          <p:nvPr userDrawn="1"/>
        </p:nvSpPr>
        <p:spPr bwMode="auto">
          <a:xfrm>
            <a:off x="1117600" y="457200"/>
            <a:ext cx="1727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46051" y="6288088"/>
            <a:ext cx="1219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DA7D03F-0D9F-4D6E-A9DA-DA22B08C88FB}" type="slidenum">
              <a:rPr lang="en-US"/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90000" y="3048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3048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46051" y="6288088"/>
            <a:ext cx="1219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D488692-0FB6-433E-9CFB-08D03A34DD8A}" type="slidenum">
              <a:rPr lang="en-US"/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EA70A-157E-486B-9979-76AFC2D398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14E0-6DBC-495D-9359-3CC08E91AE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975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EA70A-157E-486B-9979-76AFC2D398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14E0-6DBC-495D-9359-3CC08E91AE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613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EA70A-157E-486B-9979-76AFC2D398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14E0-6DBC-495D-9359-3CC08E91AE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0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EA70A-157E-486B-9979-76AFC2D398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14E0-6DBC-495D-9359-3CC08E91AE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249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EA70A-157E-486B-9979-76AFC2D398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14E0-6DBC-495D-9359-3CC08E91AE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385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EA70A-157E-486B-9979-76AFC2D398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14E0-6DBC-495D-9359-3CC08E91AE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859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EA70A-157E-486B-9979-76AFC2D398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14E0-6DBC-495D-9359-3CC08E91AE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766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EA70A-157E-486B-9979-76AFC2D398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14E0-6DBC-495D-9359-3CC08E91AE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540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79248"/>
            <a:ext cx="11785600" cy="838200"/>
          </a:xfrm>
        </p:spPr>
        <p:txBody>
          <a:bodyPr/>
          <a:lstStyle>
            <a:lvl1pPr algn="ctr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018032"/>
            <a:ext cx="11785600" cy="4419600"/>
          </a:xfrm>
        </p:spPr>
        <p:txBody>
          <a:bodyPr/>
          <a:lstStyle>
            <a:lvl1pPr marL="457200" indent="-457200">
              <a:buClrTx/>
              <a:buFont typeface="Arial" panose="020B0604020202020204" pitchFamily="34" charset="0"/>
              <a:buChar char="•"/>
              <a:defRPr b="0"/>
            </a:lvl1pPr>
            <a:lvl2pPr marL="742950" indent="-285750">
              <a:buClrTx/>
              <a:buFont typeface="Wingdings" panose="05000000000000000000" pitchFamily="2" charset="2"/>
              <a:buChar char="§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EA70A-157E-486B-9979-76AFC2D398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14E0-6DBC-495D-9359-3CC08E91AE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123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EA70A-157E-486B-9979-76AFC2D398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14E0-6DBC-495D-9359-3CC08E91AE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4215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EA70A-157E-486B-9979-76AFC2D398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14E0-6DBC-495D-9359-3CC08E91AE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3889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EA70A-157E-486B-9979-76AFC2D398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14E0-6DBC-495D-9359-3CC08E91AE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9535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EA70A-157E-486B-9979-76AFC2D398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14E0-6DBC-495D-9359-3CC08E91AE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8788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EA70A-157E-486B-9979-76AFC2D398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14E0-6DBC-495D-9359-3CC08E91AE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7093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EA70A-157E-486B-9979-76AFC2D398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14E0-6DBC-495D-9359-3CC08E91AE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871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EA70A-157E-486B-9979-76AFC2D398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14E0-6DBC-495D-9359-3CC08E91AE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2776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EA70A-157E-486B-9979-76AFC2D398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14E0-6DBC-495D-9359-3CC08E91AE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6791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EA70A-157E-486B-9979-76AFC2D398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14E0-6DBC-495D-9359-3CC08E91AE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236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46051" y="6288088"/>
            <a:ext cx="1219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551609-7012-4524-8F91-CAEC89A8DA26}" type="slidenum">
              <a:rPr lang="en-US"/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EA70A-157E-486B-9979-76AFC2D398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14E0-6DBC-495D-9359-3CC08E91AE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0763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EA70A-157E-486B-9979-76AFC2D398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14E0-6DBC-495D-9359-3CC08E91AE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6450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EA70A-157E-486B-9979-76AFC2D398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14E0-6DBC-495D-9359-3CC08E91AE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3238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EA70A-157E-486B-9979-76AFC2D398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14E0-6DBC-495D-9359-3CC08E91AE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025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6764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6764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46051" y="6288088"/>
            <a:ext cx="1219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C38EB37-9F67-488F-AFCB-318363D4DA79}" type="slidenum">
              <a:rPr lang="en-US"/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46051" y="6288088"/>
            <a:ext cx="1219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25EC937-4EEB-42FF-9745-F8ECC712C67B}" type="slidenum">
              <a:rPr lang="en-US"/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46051" y="6288088"/>
            <a:ext cx="1219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6E09F27-08E5-47E1-9081-CDEF6FA99715}" type="slidenum">
              <a:rPr lang="en-US"/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46051" y="6288088"/>
            <a:ext cx="1219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C251E47-B223-48F4-A299-CE4A766087D6}" type="slidenum">
              <a:rPr lang="en-US"/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46051" y="6288088"/>
            <a:ext cx="1219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B27830-E813-4D5B-BECC-EB4E76333BEB}" type="slidenum">
              <a:rPr lang="en-US"/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46051" y="6288088"/>
            <a:ext cx="1219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950E5CE-EF1E-495C-8D34-E9307ADFFB20}" type="slidenum">
              <a:rPr lang="en-US"/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7600" y="3048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16764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42" name="Line 18"/>
          <p:cNvSpPr>
            <a:spLocks noChangeShapeType="1"/>
          </p:cNvSpPr>
          <p:nvPr userDrawn="1"/>
        </p:nvSpPr>
        <p:spPr bwMode="auto">
          <a:xfrm>
            <a:off x="203200" y="6629400"/>
            <a:ext cx="711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400" dirty="0"/>
          </a:p>
        </p:txBody>
      </p:sp>
      <p:sp>
        <p:nvSpPr>
          <p:cNvPr id="1043" name="Line 19"/>
          <p:cNvSpPr>
            <a:spLocks noChangeShapeType="1"/>
          </p:cNvSpPr>
          <p:nvPr userDrawn="1"/>
        </p:nvSpPr>
        <p:spPr bwMode="auto">
          <a:xfrm flipV="1">
            <a:off x="203200" y="6400800"/>
            <a:ext cx="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dirty="0"/>
          </a:p>
        </p:txBody>
      </p:sp>
      <p:sp>
        <p:nvSpPr>
          <p:cNvPr id="1044" name="Line 20"/>
          <p:cNvSpPr>
            <a:spLocks noChangeShapeType="1"/>
          </p:cNvSpPr>
          <p:nvPr userDrawn="1"/>
        </p:nvSpPr>
        <p:spPr bwMode="auto">
          <a:xfrm>
            <a:off x="203200" y="6400800"/>
            <a:ext cx="304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9pPr>
    </p:titleStyle>
    <p:bodyStyle>
      <a:lvl1pPr marL="0" indent="0" algn="l" rtl="0" fontAlgn="base">
        <a:spcBef>
          <a:spcPct val="20000"/>
        </a:spcBef>
        <a:spcAft>
          <a:spcPct val="0"/>
        </a:spcAft>
        <a:buClr>
          <a:srgbClr val="691638"/>
        </a:buClr>
        <a:buNone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DC5A21"/>
        </a:buClr>
        <a:buFont typeface="Times" pitchFamily="18" charset="0"/>
        <a:buChar char="•"/>
        <a:defRPr sz="2400">
          <a:solidFill>
            <a:schemeClr val="tx2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87ADB0"/>
        </a:buClr>
        <a:buChar char="•"/>
        <a:defRPr sz="2000">
          <a:solidFill>
            <a:schemeClr val="tx2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11/19/17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19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11/19/17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82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jpeg"/><Relationship Id="rId5" Type="http://schemas.openxmlformats.org/officeDocument/2006/relationships/image" Target="../media/image2.jpeg"/><Relationship Id="rId6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816" y="84652"/>
            <a:ext cx="1076974" cy="1024438"/>
          </a:xfrm>
          <a:prstGeom prst="rect">
            <a:avLst/>
          </a:prstGeom>
        </p:spPr>
      </p:pic>
      <p:sp>
        <p:nvSpPr>
          <p:cNvPr id="17" name="Rectangle 5"/>
          <p:cNvSpPr txBox="1">
            <a:spLocks noChangeArrowheads="1"/>
          </p:cNvSpPr>
          <p:nvPr/>
        </p:nvSpPr>
        <p:spPr bwMode="auto">
          <a:xfrm>
            <a:off x="203200" y="1393371"/>
            <a:ext cx="11887200" cy="330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chemeClr val="tx1"/>
                </a:solidFill>
              </a:rPr>
              <a:t>CT Metal Artifact </a:t>
            </a:r>
            <a:r>
              <a:rPr lang="en-US" sz="4800" b="1" dirty="0" smtClean="0">
                <a:solidFill>
                  <a:schemeClr val="tx1"/>
                </a:solidFill>
              </a:rPr>
              <a:t>Reduction</a:t>
            </a:r>
          </a:p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800" b="1" dirty="0" smtClean="0">
                <a:solidFill>
                  <a:schemeClr val="tx1"/>
                </a:solidFill>
              </a:rPr>
              <a:t>via </a:t>
            </a:r>
            <a:r>
              <a:rPr lang="en-US" sz="4800" b="1" dirty="0" smtClean="0">
                <a:solidFill>
                  <a:schemeClr val="tx1"/>
                </a:solidFill>
              </a:rPr>
              <a:t>Image-Domain</a:t>
            </a:r>
            <a:r>
              <a:rPr lang="en-US" sz="4800" b="1" dirty="0" smtClean="0">
                <a:solidFill>
                  <a:schemeClr val="tx1"/>
                </a:solidFill>
              </a:rPr>
              <a:t> </a:t>
            </a:r>
            <a:r>
              <a:rPr lang="en-US" sz="4800" b="1" dirty="0" smtClean="0">
                <a:solidFill>
                  <a:schemeClr val="tx1"/>
                </a:solidFill>
              </a:rPr>
              <a:t>Learning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000" u="sng" dirty="0" smtClean="0">
                <a:solidFill>
                  <a:schemeClr val="tx1"/>
                </a:solidFill>
              </a:rPr>
              <a:t>Lars </a:t>
            </a:r>
            <a:r>
              <a:rPr lang="en-US" sz="2000" u="sng" dirty="0">
                <a:solidFill>
                  <a:schemeClr val="tx1"/>
                </a:solidFill>
              </a:rPr>
              <a:t>Gjesteby</a:t>
            </a:r>
            <a:r>
              <a:rPr lang="en-US" sz="2000" dirty="0">
                <a:solidFill>
                  <a:schemeClr val="tx1"/>
                </a:solidFill>
              </a:rPr>
              <a:t>, Hongming Shan, Qingsong Yang, Ge Wang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1"/>
                </a:solidFill>
              </a:rPr>
              <a:t>Biomedical Imaging Center, CBIS/BME/SoE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1"/>
                </a:solidFill>
              </a:rPr>
              <a:t>Rensselaer Polytechnic </a:t>
            </a:r>
            <a:r>
              <a:rPr lang="en-US" sz="2000" dirty="0" smtClean="0">
                <a:solidFill>
                  <a:schemeClr val="tx1"/>
                </a:solidFill>
              </a:rPr>
              <a:t>Institute</a:t>
            </a:r>
            <a:endParaRPr lang="en-US" sz="20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endParaRPr lang="en-US" sz="20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000" dirty="0">
                <a:solidFill>
                  <a:schemeClr val="tx1"/>
                </a:solidFill>
              </a:rPr>
              <a:t>November 19, 2017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6" name="Picture 5" descr="rpi-logo-re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00" y="84652"/>
            <a:ext cx="5397661" cy="10244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5"/>
          <a:stretch/>
        </p:blipFill>
        <p:spPr bwMode="auto">
          <a:xfrm>
            <a:off x="-11148" y="4535716"/>
            <a:ext cx="12203148" cy="2322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59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114" y="1195397"/>
            <a:ext cx="10181771" cy="4206240"/>
          </a:xfrm>
        </p:spPr>
        <p:txBody>
          <a:bodyPr/>
          <a:lstStyle/>
          <a:p>
            <a:r>
              <a:rPr lang="en-US" dirty="0" smtClean="0"/>
              <a:t>CNN-MSE</a:t>
            </a:r>
          </a:p>
          <a:p>
            <a:pPr lvl="1"/>
            <a:r>
              <a:rPr lang="en-US" dirty="0" smtClean="0"/>
              <a:t>MSE loss function</a:t>
            </a:r>
          </a:p>
          <a:p>
            <a:endParaRPr lang="en-US" dirty="0" smtClean="0"/>
          </a:p>
          <a:p>
            <a:r>
              <a:rPr lang="en-US" dirty="0" smtClean="0"/>
              <a:t>CNN-WGAN-VGG</a:t>
            </a:r>
          </a:p>
          <a:p>
            <a:pPr lvl="1"/>
            <a:r>
              <a:rPr lang="en-US" dirty="0" smtClean="0"/>
              <a:t>VGG perceptual loss in the WGAN framework</a:t>
            </a:r>
          </a:p>
          <a:p>
            <a:endParaRPr lang="en-US" dirty="0" smtClean="0"/>
          </a:p>
          <a:p>
            <a:r>
              <a:rPr lang="en-US" dirty="0" smtClean="0"/>
              <a:t>CPCA-WGAN-VGG</a:t>
            </a:r>
          </a:p>
          <a:p>
            <a:pPr lvl="1"/>
            <a:r>
              <a:rPr lang="en-US" dirty="0" smtClean="0"/>
              <a:t>VGG perceptual loss in the WGAN framework with a modified generator (</a:t>
            </a:r>
            <a:r>
              <a:rPr lang="en-US" u="sng" dirty="0" smtClean="0"/>
              <a:t>c</a:t>
            </a:r>
            <a:r>
              <a:rPr lang="en-US" dirty="0" smtClean="0"/>
              <a:t>ontracting </a:t>
            </a:r>
            <a:r>
              <a:rPr lang="en-US" u="sng" dirty="0" smtClean="0"/>
              <a:t>p</a:t>
            </a:r>
            <a:r>
              <a:rPr lang="en-US" dirty="0" smtClean="0"/>
              <a:t>ath </a:t>
            </a:r>
            <a:r>
              <a:rPr lang="en-US" u="sng" dirty="0" smtClean="0"/>
              <a:t>c</a:t>
            </a:r>
            <a:r>
              <a:rPr lang="en-US" dirty="0" smtClean="0"/>
              <a:t>onvolutional </a:t>
            </a:r>
            <a:r>
              <a:rPr lang="en-US" u="sng" dirty="0" err="1" smtClean="0"/>
              <a:t>a</a:t>
            </a:r>
            <a:r>
              <a:rPr lang="en-US" dirty="0" err="1" smtClean="0"/>
              <a:t>utoencoder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61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Loss Curves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18" y="1367110"/>
            <a:ext cx="5667955" cy="42976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4" y="1367110"/>
            <a:ext cx="5486400" cy="433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284" y="973572"/>
            <a:ext cx="2743200" cy="2743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03" y="4083056"/>
            <a:ext cx="2743200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03" y="973572"/>
            <a:ext cx="2743200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327" y="4083056"/>
            <a:ext cx="2743200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024" y="4083056"/>
            <a:ext cx="274320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938" y="973572"/>
            <a:ext cx="2743200" cy="2743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53910" y="683873"/>
            <a:ext cx="1700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Metal-free Truth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82357" y="3806058"/>
            <a:ext cx="1700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Uncorrected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20838" y="683873"/>
            <a:ext cx="1700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NMAR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811493" y="689721"/>
            <a:ext cx="1700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CNN-MSE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17133" y="3806058"/>
            <a:ext cx="1788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CPCA-WGAN-VGG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811493" y="3796725"/>
            <a:ext cx="1700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CNN-WGAN-VGG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86911" y="923960"/>
            <a:ext cx="105319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9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MSE: 0.0903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9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SSIM: 0.3590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9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PSNR: 10.4454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135931" y="4039357"/>
            <a:ext cx="11190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9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MSE: 0.0104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9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SSIM: 0.7085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9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PSNR: 19.8411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29220" y="4039357"/>
            <a:ext cx="10108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9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MSE: 0.0092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9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SSIM: 0.7228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9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PSNR: 20.3856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135931" y="928345"/>
            <a:ext cx="10139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9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MSE: </a:t>
            </a:r>
            <a:r>
              <a:rPr lang="pt-BR" sz="900" b="1" i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0.0065</a:t>
            </a:r>
            <a:r>
              <a:rPr lang="pt-BR" sz="9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9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SSIM: </a:t>
            </a:r>
            <a:r>
              <a:rPr lang="pt-BR" sz="900" b="1" i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0.7600</a:t>
            </a:r>
            <a:r>
              <a:rPr lang="pt-BR" sz="9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9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PSNR: </a:t>
            </a:r>
            <a:r>
              <a:rPr lang="pt-BR" sz="900" b="1" i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21.8702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489559" y="2194561"/>
            <a:ext cx="649014" cy="682751"/>
          </a:xfrm>
          <a:prstGeom prst="rect">
            <a:avLst/>
          </a:prstGeom>
          <a:noFill/>
          <a:ln w="635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798904" y="2194561"/>
            <a:ext cx="649014" cy="682751"/>
          </a:xfrm>
          <a:prstGeom prst="rect">
            <a:avLst/>
          </a:prstGeom>
          <a:noFill/>
          <a:ln w="635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060423" y="2194561"/>
            <a:ext cx="649014" cy="682751"/>
          </a:xfrm>
          <a:prstGeom prst="rect">
            <a:avLst/>
          </a:prstGeom>
          <a:noFill/>
          <a:ln w="635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485496" y="5312403"/>
            <a:ext cx="649014" cy="682751"/>
          </a:xfrm>
          <a:prstGeom prst="rect">
            <a:avLst/>
          </a:prstGeom>
          <a:noFill/>
          <a:ln w="635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794841" y="5312403"/>
            <a:ext cx="649014" cy="682751"/>
          </a:xfrm>
          <a:prstGeom prst="rect">
            <a:avLst/>
          </a:prstGeom>
          <a:noFill/>
          <a:ln w="635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056360" y="5312403"/>
            <a:ext cx="649014" cy="682751"/>
          </a:xfrm>
          <a:prstGeom prst="rect">
            <a:avLst/>
          </a:prstGeom>
          <a:noFill/>
          <a:ln w="635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 bwMode="auto">
          <a:xfrm>
            <a:off x="1676400" y="-6096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rgbClr val="808080">
                <a:alpha val="31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  <a:ea typeface="ＭＳ Ｐゴシック"/>
              </a:rPr>
              <a:t>Spinal Fixation Rods</a:t>
            </a:r>
          </a:p>
        </p:txBody>
      </p:sp>
    </p:spTree>
    <p:extLst>
      <p:ext uri="{BB962C8B-B14F-4D97-AF65-F5344CB8AC3E}">
        <p14:creationId xmlns:p14="http://schemas.microsoft.com/office/powerpoint/2010/main" val="277708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844436" y="887548"/>
            <a:ext cx="1700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Metal-free Truth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44435" y="3838939"/>
            <a:ext cx="1700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Uncorrected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93387" y="887548"/>
            <a:ext cx="1700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NMAR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450624" y="896513"/>
            <a:ext cx="1700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CNN-MSE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253544" y="3838940"/>
            <a:ext cx="1779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CPCA-WGAN-VGG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450624" y="3838940"/>
            <a:ext cx="1700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CNN-WGAN-VGG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434" y="1170041"/>
            <a:ext cx="2286000" cy="256822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484" y="1198147"/>
            <a:ext cx="2286000" cy="256822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484" y="4142083"/>
            <a:ext cx="2286000" cy="256822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671" y="1195325"/>
            <a:ext cx="2286000" cy="257175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671" y="4138556"/>
            <a:ext cx="2286000" cy="257175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434" y="4139261"/>
            <a:ext cx="2286000" cy="2571750"/>
          </a:xfrm>
          <a:prstGeom prst="rect">
            <a:avLst/>
          </a:prstGeom>
        </p:spPr>
      </p:pic>
      <p:sp>
        <p:nvSpPr>
          <p:cNvPr id="33" name="Title 1"/>
          <p:cNvSpPr txBox="1">
            <a:spLocks/>
          </p:cNvSpPr>
          <p:nvPr/>
        </p:nvSpPr>
        <p:spPr bwMode="auto">
          <a:xfrm>
            <a:off x="1676400" y="-6096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rgbClr val="808080">
                <a:alpha val="31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  <a:ea typeface="ＭＳ Ｐゴシック"/>
              </a:rPr>
              <a:t>Enlarged ROIs</a:t>
            </a:r>
          </a:p>
        </p:txBody>
      </p:sp>
    </p:spTree>
    <p:extLst>
      <p:ext uri="{BB962C8B-B14F-4D97-AF65-F5344CB8AC3E}">
        <p14:creationId xmlns:p14="http://schemas.microsoft.com/office/powerpoint/2010/main" val="85730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602020" y="657929"/>
            <a:ext cx="2251129" cy="320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13152" y="3712247"/>
            <a:ext cx="2251129" cy="320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602020" y="3712248"/>
            <a:ext cx="2251129" cy="3200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4303" y="3712247"/>
            <a:ext cx="2253136" cy="3200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4304" y="650878"/>
            <a:ext cx="2253136" cy="3200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12148" y="656926"/>
            <a:ext cx="2253136" cy="3200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70822" y="794621"/>
            <a:ext cx="1700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Metal-free Truth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70822" y="3793866"/>
            <a:ext cx="1700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Uncorrected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94658" y="789196"/>
            <a:ext cx="1700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NMAR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877537" y="795332"/>
            <a:ext cx="1700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CNN-MSE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43185" y="3793866"/>
            <a:ext cx="1788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CPCA-WGAN-VGG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877537" y="3793866"/>
            <a:ext cx="1700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CNN-WGAN-VGG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94974" y="1111791"/>
            <a:ext cx="105319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05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MSE: 0.1156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05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SSIM: 0.3431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05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PSNR: 9.3687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056362" y="4168044"/>
            <a:ext cx="111903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05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MSE: 0.0147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05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SSIM: 0.6357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05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PSNR: 18.3168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72586" y="4142336"/>
            <a:ext cx="118478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05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MSE: 0.0149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05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SSIM: 0.6371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05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PSNR: 18.2712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062023" y="1102873"/>
            <a:ext cx="11690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05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MSE: </a:t>
            </a:r>
            <a:r>
              <a:rPr lang="pt-BR" sz="1050" b="1" i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0.0109</a:t>
            </a:r>
            <a:r>
              <a:rPr lang="pt-BR" sz="105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05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SSIM: </a:t>
            </a:r>
            <a:r>
              <a:rPr lang="pt-BR" sz="1050" b="1" i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0.6783</a:t>
            </a:r>
            <a:r>
              <a:rPr lang="pt-BR" sz="105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05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PSNR: </a:t>
            </a:r>
            <a:r>
              <a:rPr lang="pt-BR" sz="1050" b="1" i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19.6452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910432" y="2046869"/>
            <a:ext cx="673111" cy="826960"/>
          </a:xfrm>
          <a:prstGeom prst="rect">
            <a:avLst/>
          </a:prstGeom>
          <a:noFill/>
          <a:ln w="635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 bwMode="auto">
          <a:xfrm>
            <a:off x="1676400" y="-6096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rgbClr val="808080">
                <a:alpha val="31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  <a:ea typeface="ＭＳ Ｐゴシック"/>
              </a:rPr>
              <a:t>Hip Prostheses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637176" y="2046869"/>
            <a:ext cx="673111" cy="826960"/>
          </a:xfrm>
          <a:prstGeom prst="rect">
            <a:avLst/>
          </a:prstGeom>
          <a:noFill/>
          <a:ln w="635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419811" y="2046869"/>
            <a:ext cx="673111" cy="826960"/>
          </a:xfrm>
          <a:prstGeom prst="rect">
            <a:avLst/>
          </a:prstGeom>
          <a:noFill/>
          <a:ln w="635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910432" y="5102126"/>
            <a:ext cx="673111" cy="826960"/>
          </a:xfrm>
          <a:prstGeom prst="rect">
            <a:avLst/>
          </a:prstGeom>
          <a:noFill/>
          <a:ln w="635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637176" y="5102126"/>
            <a:ext cx="673111" cy="826960"/>
          </a:xfrm>
          <a:prstGeom prst="rect">
            <a:avLst/>
          </a:prstGeom>
          <a:noFill/>
          <a:ln w="635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419810" y="5102126"/>
            <a:ext cx="673111" cy="826960"/>
          </a:xfrm>
          <a:prstGeom prst="rect">
            <a:avLst/>
          </a:prstGeom>
          <a:noFill/>
          <a:ln w="635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48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578008" y="1028856"/>
            <a:ext cx="1700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Metal-free Truth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78008" y="3964554"/>
            <a:ext cx="1700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Uncorrected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80117" y="1028856"/>
            <a:ext cx="1700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NMAR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684680" y="1057050"/>
            <a:ext cx="1700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CNN-MSE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40276" y="3964554"/>
            <a:ext cx="1779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CPCA-WGAN-VGG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684681" y="3964554"/>
            <a:ext cx="1700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CNN-WGAN-VGG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46905" y="1398893"/>
            <a:ext cx="2375647" cy="228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42342" y="4317153"/>
            <a:ext cx="2375647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46905" y="4317154"/>
            <a:ext cx="2375647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42777" y="1399329"/>
            <a:ext cx="2374776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40668" y="1409216"/>
            <a:ext cx="2374776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40668" y="4316717"/>
            <a:ext cx="2374776" cy="2286000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 bwMode="auto">
          <a:xfrm>
            <a:off x="1676400" y="-6096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rgbClr val="808080">
                <a:alpha val="31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  <a:ea typeface="ＭＳ Ｐゴシック"/>
              </a:rPr>
              <a:t>Enlarged ROIs</a:t>
            </a:r>
          </a:p>
        </p:txBody>
      </p:sp>
    </p:spTree>
    <p:extLst>
      <p:ext uri="{BB962C8B-B14F-4D97-AF65-F5344CB8AC3E}">
        <p14:creationId xmlns:p14="http://schemas.microsoft.com/office/powerpoint/2010/main" val="161472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37227"/>
            <a:ext cx="8839200" cy="751193"/>
          </a:xfrm>
        </p:spPr>
        <p:txBody>
          <a:bodyPr/>
          <a:lstStyle/>
          <a:p>
            <a:r>
              <a:rPr lang="en-US" dirty="0" smtClean="0">
                <a:solidFill>
                  <a:srgbClr val="009900"/>
                </a:solidFill>
              </a:rPr>
              <a:t>MAR-CNN Training with Pseudo Truth</a:t>
            </a:r>
            <a:endParaRPr lang="en-US" dirty="0">
              <a:solidFill>
                <a:srgbClr val="0099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276" y="917448"/>
            <a:ext cx="8111447" cy="594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81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9248"/>
            <a:ext cx="8839200" cy="741558"/>
          </a:xfrm>
        </p:spPr>
        <p:txBody>
          <a:bodyPr/>
          <a:lstStyle/>
          <a:p>
            <a:r>
              <a:rPr lang="en-US" dirty="0" smtClean="0">
                <a:solidFill>
                  <a:srgbClr val="009900"/>
                </a:solidFill>
              </a:rPr>
              <a:t>Pilot Results (IP Pending at RPI)</a:t>
            </a:r>
            <a:endParaRPr lang="en-US" dirty="0">
              <a:solidFill>
                <a:srgbClr val="0099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" y="1075500"/>
            <a:ext cx="2743200" cy="2743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764" y="4086480"/>
            <a:ext cx="2743200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79" y="1072008"/>
            <a:ext cx="2743200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648" y="4086480"/>
            <a:ext cx="274320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3394" y="820807"/>
            <a:ext cx="1700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Metal-free Truth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50115" y="3798702"/>
            <a:ext cx="1892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NMAR (CNN Input)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29017" y="3798703"/>
            <a:ext cx="1892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CNN-MSE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04248" y="820807"/>
            <a:ext cx="1892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Uncorrected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855" y="4086480"/>
            <a:ext cx="2743200" cy="2743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184224" y="3814393"/>
            <a:ext cx="1892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CNN-WGAN-VGG</a:t>
            </a:r>
          </a:p>
        </p:txBody>
      </p:sp>
    </p:spTree>
    <p:extLst>
      <p:ext uri="{BB962C8B-B14F-4D97-AF65-F5344CB8AC3E}">
        <p14:creationId xmlns:p14="http://schemas.microsoft.com/office/powerpoint/2010/main" val="385231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Discussions </a:t>
            </a:r>
            <a:r>
              <a:rPr lang="en-US" smtClean="0"/>
              <a:t>&amp;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342" y="1318084"/>
            <a:ext cx="10987315" cy="415505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3200" b="1" dirty="0"/>
              <a:t>Deep learning helps recover </a:t>
            </a:r>
            <a:r>
              <a:rPr lang="en-US" sz="3200" b="1" dirty="0" smtClean="0"/>
              <a:t>anatomical </a:t>
            </a:r>
            <a:r>
              <a:rPr lang="en-US" sz="3200" b="1" dirty="0"/>
              <a:t>structures and tissue types when existing MAR algorithms are insufficient</a:t>
            </a:r>
          </a:p>
          <a:p>
            <a:pPr>
              <a:spcBef>
                <a:spcPts val="1200"/>
              </a:spcBef>
            </a:pPr>
            <a:r>
              <a:rPr lang="en-US" sz="3200" b="1" dirty="0"/>
              <a:t>Image domain methods have merits</a:t>
            </a:r>
          </a:p>
          <a:p>
            <a:pPr>
              <a:spcBef>
                <a:spcPts val="1200"/>
              </a:spcBef>
            </a:pPr>
            <a:r>
              <a:rPr lang="en-US" sz="3200" b="1" dirty="0"/>
              <a:t>Pseudo-truth could be powerful</a:t>
            </a:r>
          </a:p>
          <a:p>
            <a:pPr>
              <a:spcBef>
                <a:spcPts val="1200"/>
              </a:spcBef>
            </a:pPr>
            <a:r>
              <a:rPr lang="en-US" sz="3200" b="1" dirty="0"/>
              <a:t>Data and image domains will be combined in the future</a:t>
            </a:r>
          </a:p>
        </p:txBody>
      </p:sp>
    </p:spTree>
    <p:extLst>
      <p:ext uri="{BB962C8B-B14F-4D97-AF65-F5344CB8AC3E}">
        <p14:creationId xmlns:p14="http://schemas.microsoft.com/office/powerpoint/2010/main" val="306616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96511" y="4026368"/>
            <a:ext cx="5138868" cy="230832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r>
              <a:rPr lang="en-US" dirty="0" err="1"/>
              <a:t>Wenxiang</a:t>
            </a:r>
            <a:r>
              <a:rPr lang="en-US" dirty="0"/>
              <a:t> Cong</a:t>
            </a:r>
          </a:p>
          <a:p>
            <a:pPr algn="ctr"/>
            <a:r>
              <a:rPr lang="en-US" dirty="0" err="1"/>
              <a:t>Guang</a:t>
            </a:r>
            <a:r>
              <a:rPr lang="en-US" dirty="0"/>
              <a:t> Li</a:t>
            </a:r>
          </a:p>
          <a:p>
            <a:pPr algn="ctr"/>
            <a:r>
              <a:rPr lang="en-US" dirty="0" err="1"/>
              <a:t>Hongming</a:t>
            </a:r>
            <a:r>
              <a:rPr lang="en-US" dirty="0"/>
              <a:t> Shan</a:t>
            </a:r>
          </a:p>
          <a:p>
            <a:pPr algn="ctr"/>
            <a:r>
              <a:rPr lang="en-US" dirty="0" err="1"/>
              <a:t>Ruibin</a:t>
            </a:r>
            <a:r>
              <a:rPr lang="en-US" dirty="0"/>
              <a:t> Feng</a:t>
            </a:r>
          </a:p>
          <a:p>
            <a:pPr algn="ctr"/>
            <a:r>
              <a:rPr lang="en-US" dirty="0"/>
              <a:t>Tao Xu</a:t>
            </a:r>
          </a:p>
          <a:p>
            <a:pPr algn="ctr"/>
            <a:endParaRPr lang="en-US" dirty="0"/>
          </a:p>
          <a:p>
            <a:pPr algn="ctr"/>
            <a:r>
              <a:rPr lang="en-US" dirty="0" err="1"/>
              <a:t>Qingsong</a:t>
            </a:r>
            <a:r>
              <a:rPr lang="en-US" dirty="0"/>
              <a:t> Yang</a:t>
            </a:r>
          </a:p>
          <a:p>
            <a:pPr algn="ctr"/>
            <a:r>
              <a:rPr lang="en-US" dirty="0"/>
              <a:t>Matthew </a:t>
            </a:r>
            <a:r>
              <a:rPr lang="en-US" dirty="0" err="1"/>
              <a:t>Getzin</a:t>
            </a:r>
            <a:endParaRPr lang="en-US" dirty="0"/>
          </a:p>
          <a:p>
            <a:pPr algn="ctr"/>
            <a:r>
              <a:rPr lang="en-US" dirty="0"/>
              <a:t>Lars Gjesteby</a:t>
            </a:r>
          </a:p>
          <a:p>
            <a:pPr algn="ctr"/>
            <a:r>
              <a:rPr lang="en-US" dirty="0" err="1"/>
              <a:t>Fenglei</a:t>
            </a:r>
            <a:r>
              <a:rPr lang="en-US" dirty="0"/>
              <a:t> Fan</a:t>
            </a:r>
          </a:p>
          <a:p>
            <a:pPr algn="ctr"/>
            <a:r>
              <a:rPr lang="en-US" dirty="0"/>
              <a:t>Qing </a:t>
            </a:r>
            <a:r>
              <a:rPr lang="en-US" dirty="0" err="1"/>
              <a:t>Lyu</a:t>
            </a:r>
            <a:endParaRPr lang="en-US" dirty="0"/>
          </a:p>
        </p:txBody>
      </p:sp>
      <p:pic>
        <p:nvPicPr>
          <p:cNvPr id="6" name="Picture 5" descr="CBIS_image.jpg"/>
          <p:cNvPicPr>
            <a:picLocks noChangeAspect="1"/>
          </p:cNvPicPr>
          <p:nvPr/>
        </p:nvPicPr>
        <p:blipFill rotWithShape="1">
          <a:blip r:embed="rId3"/>
          <a:srcRect t="4265" b="18005"/>
          <a:stretch/>
        </p:blipFill>
        <p:spPr>
          <a:xfrm>
            <a:off x="0" y="3"/>
            <a:ext cx="12192000" cy="23222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28325" y="2453169"/>
            <a:ext cx="3335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Thank You!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595" y="3110129"/>
            <a:ext cx="853081" cy="811467"/>
          </a:xfrm>
          <a:prstGeom prst="rect">
            <a:avLst/>
          </a:prstGeom>
        </p:spPr>
      </p:pic>
      <p:pic>
        <p:nvPicPr>
          <p:cNvPr id="8" name="Picture 7" descr="rpi-logo-re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76" y="6142842"/>
            <a:ext cx="3329225" cy="6318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13502" y="3069586"/>
            <a:ext cx="5504886" cy="89255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FF0000"/>
                </a:solidFill>
              </a:rPr>
              <a:t>Biom</a:t>
            </a:r>
            <a:r>
              <a:rPr lang="en-US" sz="2800" b="1" i="1" dirty="0">
                <a:solidFill>
                  <a:srgbClr val="DF7E13"/>
                </a:solidFill>
              </a:rPr>
              <a:t>edical</a:t>
            </a:r>
            <a:r>
              <a:rPr lang="en-US" sz="2800" b="1" i="1" dirty="0"/>
              <a:t> </a:t>
            </a:r>
            <a:r>
              <a:rPr lang="en-US" sz="2800" b="1" i="1" dirty="0">
                <a:solidFill>
                  <a:srgbClr val="009900"/>
                </a:solidFill>
              </a:rPr>
              <a:t>Imag</a:t>
            </a:r>
            <a:r>
              <a:rPr lang="en-US" sz="2800" b="1" i="1" dirty="0">
                <a:solidFill>
                  <a:srgbClr val="00B0F0"/>
                </a:solidFill>
              </a:rPr>
              <a:t>ing</a:t>
            </a:r>
            <a:r>
              <a:rPr lang="en-US" sz="2800" b="1" i="1" dirty="0"/>
              <a:t> </a:t>
            </a:r>
            <a:r>
              <a:rPr lang="en-US" sz="2800" b="1" i="1" dirty="0">
                <a:solidFill>
                  <a:srgbClr val="0000FF"/>
                </a:solidFill>
              </a:rPr>
              <a:t>Cen</a:t>
            </a:r>
            <a:r>
              <a:rPr lang="en-US" sz="2800" b="1" i="1" dirty="0">
                <a:solidFill>
                  <a:srgbClr val="7030A0"/>
                </a:solidFill>
              </a:rPr>
              <a:t>ter</a:t>
            </a:r>
          </a:p>
          <a:p>
            <a:pPr algn="ctr"/>
            <a:r>
              <a:rPr lang="en-US" dirty="0"/>
              <a:t>Principal Investigator: Ge Wang</a:t>
            </a:r>
          </a:p>
        </p:txBody>
      </p:sp>
      <p:pic>
        <p:nvPicPr>
          <p:cNvPr id="13" name="Picture 2" descr="Image result for ge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6344" y="5779079"/>
            <a:ext cx="1003678" cy="100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07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93762"/>
            <a:ext cx="11785600" cy="838200"/>
          </a:xfrm>
        </p:spPr>
        <p:txBody>
          <a:bodyPr/>
          <a:lstStyle/>
          <a:p>
            <a:r>
              <a:rPr lang="en-US" dirty="0" smtClean="0"/>
              <a:t>Metal Artifacts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43" y="1335314"/>
            <a:ext cx="11176000" cy="389913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200" dirty="0"/>
              <a:t>Metallic/dense objects cause severe </a:t>
            </a:r>
            <a:r>
              <a:rPr lang="en-US" sz="3200" dirty="0">
                <a:solidFill>
                  <a:srgbClr val="FF0000"/>
                </a:solidFill>
              </a:rPr>
              <a:t>metal artifacts</a:t>
            </a:r>
          </a:p>
          <a:p>
            <a:pPr>
              <a:spcBef>
                <a:spcPts val="0"/>
              </a:spcBef>
            </a:pPr>
            <a:r>
              <a:rPr lang="en-US" sz="3200" dirty="0"/>
              <a:t>Existing metal artifact reduction (</a:t>
            </a:r>
            <a:r>
              <a:rPr lang="en-US" sz="3200" dirty="0">
                <a:solidFill>
                  <a:srgbClr val="FF0000"/>
                </a:solidFill>
              </a:rPr>
              <a:t>MAR</a:t>
            </a:r>
            <a:r>
              <a:rPr lang="en-US" sz="3200" dirty="0"/>
              <a:t>) algorithms are </a:t>
            </a:r>
            <a:r>
              <a:rPr lang="en-US" sz="3200" dirty="0">
                <a:solidFill>
                  <a:srgbClr val="FF0000"/>
                </a:solidFill>
              </a:rPr>
              <a:t>imperfect</a:t>
            </a:r>
            <a:endParaRPr lang="en-US" sz="3200" dirty="0"/>
          </a:p>
          <a:p>
            <a:pPr>
              <a:spcBef>
                <a:spcPts val="0"/>
              </a:spcBef>
            </a:pPr>
            <a:r>
              <a:rPr lang="en-US" sz="3200" dirty="0"/>
              <a:t>Relevant to medical imaging and </a:t>
            </a:r>
            <a:r>
              <a:rPr lang="en-US" sz="3200" dirty="0">
                <a:solidFill>
                  <a:srgbClr val="FF0000"/>
                </a:solidFill>
              </a:rPr>
              <a:t>airport </a:t>
            </a:r>
            <a:r>
              <a:rPr lang="en-US" sz="3200" dirty="0">
                <a:solidFill>
                  <a:schemeClr val="tx1"/>
                </a:solidFill>
              </a:rPr>
              <a:t>scans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of luggage</a:t>
            </a:r>
          </a:p>
          <a:p>
            <a:pPr>
              <a:spcBef>
                <a:spcPts val="0"/>
              </a:spcBef>
            </a:pPr>
            <a:r>
              <a:rPr lang="en-US" sz="3200" dirty="0">
                <a:solidFill>
                  <a:srgbClr val="FF0000"/>
                </a:solidFill>
              </a:rPr>
              <a:t>Smart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tx1"/>
                </a:solidFill>
              </a:rPr>
              <a:t>techniques (</a:t>
            </a:r>
            <a:r>
              <a:rPr lang="en-US" sz="3200" dirty="0">
                <a:solidFill>
                  <a:schemeClr val="tx1"/>
                </a:solidFill>
                <a:cs typeface="Arial" panose="020B0604020202020204" pitchFamily="34" charset="0"/>
              </a:rPr>
              <a:t>machine learning/deep </a:t>
            </a:r>
            <a:r>
              <a:rPr lang="en-US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learning/CNN/ etc</a:t>
            </a:r>
            <a:r>
              <a:rPr lang="en-US" sz="3200" dirty="0">
                <a:solidFill>
                  <a:schemeClr val="tx1"/>
                </a:solidFill>
                <a:cs typeface="Arial" panose="020B0604020202020204" pitchFamily="34" charset="0"/>
              </a:rPr>
              <a:t>.) can improve MAR</a:t>
            </a:r>
          </a:p>
        </p:txBody>
      </p:sp>
      <p:pic>
        <p:nvPicPr>
          <p:cNvPr id="1028" name="Picture 4" descr="http://www.scottsdalejointcenter.com/_images/asr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639" y="5207997"/>
            <a:ext cx="1956816" cy="147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assets.wired.com/photos/w_1074/wp-content/uploads/2015/12/IMAGE-8-TOOL-COLOUR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9" b="8507"/>
          <a:stretch/>
        </p:blipFill>
        <p:spPr bwMode="auto">
          <a:xfrm>
            <a:off x="8569745" y="5060895"/>
            <a:ext cx="2623882" cy="159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6765" y="5192994"/>
            <a:ext cx="3379670" cy="145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6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Metal Artifact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418" y="1293293"/>
            <a:ext cx="8839200" cy="1243774"/>
          </a:xfrm>
        </p:spPr>
        <p:txBody>
          <a:bodyPr/>
          <a:lstStyle/>
          <a:p>
            <a:r>
              <a:rPr lang="en-US" dirty="0" smtClean="0"/>
              <a:t>Metal objects corrupt CT images</a:t>
            </a:r>
          </a:p>
          <a:p>
            <a:pPr lvl="1"/>
            <a:r>
              <a:rPr lang="en-US" dirty="0" smtClean="0"/>
              <a:t>Beam-hardening, scatter, noise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44419" y="4866883"/>
            <a:ext cx="7073338" cy="181588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 W.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Kalender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et al., Radiology, 164(2), 1987.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2. M. Bal and L. Spies, Medical Physics, 33(8), 2006.</a:t>
            </a:r>
          </a:p>
          <a:p>
            <a:r>
              <a:rPr lang="en-US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E. Meyer et al., Medical Physics, 37(10), 2010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(Referred to as NMAR)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4. J.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Stayman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et al., IEEE Trans. Med.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Imag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., 31(10), 2012.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5. O. Watzke et al., European Radiology, 14(5), 2004.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6. C.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Reft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et al., Medical Physics 30(6), 2003.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7. L. Gjesteby et al., IEEE Access, 4, 2016 (Literature review)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93418" y="2295886"/>
            <a:ext cx="6387670" cy="1432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28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Tx/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kern="0" dirty="0"/>
              <a:t>Projection completion</a:t>
            </a:r>
            <a:r>
              <a:rPr lang="en-US" kern="0" baseline="30000" dirty="0"/>
              <a:t>1-3</a:t>
            </a:r>
            <a:endParaRPr lang="en-US" kern="0" dirty="0"/>
          </a:p>
          <a:p>
            <a:pPr eaLnBrk="1" hangingPunct="1">
              <a:lnSpc>
                <a:spcPct val="110000"/>
              </a:lnSpc>
            </a:pPr>
            <a:r>
              <a:rPr lang="en-US" kern="0" dirty="0"/>
              <a:t>Iterative reconstruction</a:t>
            </a:r>
            <a:r>
              <a:rPr lang="en-US" kern="0" baseline="30000" dirty="0"/>
              <a:t>4</a:t>
            </a:r>
            <a:endParaRPr lang="en-US" kern="0" dirty="0"/>
          </a:p>
          <a:p>
            <a:pPr eaLnBrk="1" hangingPunct="1">
              <a:lnSpc>
                <a:spcPct val="110000"/>
              </a:lnSpc>
            </a:pPr>
            <a:r>
              <a:rPr lang="en-US" kern="0" dirty="0"/>
              <a:t>Image-based post-processing</a:t>
            </a:r>
            <a:r>
              <a:rPr lang="en-US" kern="0" baseline="30000" dirty="0"/>
              <a:t>5</a:t>
            </a:r>
          </a:p>
          <a:p>
            <a:pPr marL="0" indent="0" eaLnBrk="1" hangingPunct="1">
              <a:buNone/>
            </a:pPr>
            <a:endParaRPr lang="en-US" kern="0" dirty="0"/>
          </a:p>
          <a:p>
            <a:pPr eaLnBrk="1" hangingPunct="1"/>
            <a:endParaRPr lang="en-US" kern="0" dirty="0"/>
          </a:p>
          <a:p>
            <a:pPr eaLnBrk="1" hangingPunct="1"/>
            <a:endParaRPr lang="en-US" kern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93418" y="3980083"/>
            <a:ext cx="9179638" cy="533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28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Tx/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kern="0" dirty="0"/>
              <a:t>Image quality remains insufficient (RT planning</a:t>
            </a:r>
            <a:r>
              <a:rPr lang="en-US" kern="0" baseline="30000" dirty="0"/>
              <a:t>6</a:t>
            </a:r>
            <a:r>
              <a:rPr lang="en-US" kern="0" dirty="0"/>
              <a:t>)</a:t>
            </a:r>
            <a:endParaRPr lang="en-US" kern="0" baseline="30000" dirty="0"/>
          </a:p>
        </p:txBody>
      </p:sp>
      <p:grpSp>
        <p:nvGrpSpPr>
          <p:cNvPr id="9" name="Group 8"/>
          <p:cNvGrpSpPr/>
          <p:nvPr/>
        </p:nvGrpSpPr>
        <p:grpSpPr>
          <a:xfrm>
            <a:off x="9212828" y="917448"/>
            <a:ext cx="2378093" cy="2938077"/>
            <a:chOff x="6378031" y="1291686"/>
            <a:chExt cx="1958518" cy="241970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r="75251" b="874"/>
            <a:stretch/>
          </p:blipFill>
          <p:spPr>
            <a:xfrm>
              <a:off x="6383380" y="1291686"/>
              <a:ext cx="1953169" cy="120997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75128" b="1400"/>
            <a:stretch/>
          </p:blipFill>
          <p:spPr>
            <a:xfrm>
              <a:off x="6378031" y="2510499"/>
              <a:ext cx="1958518" cy="1200889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0422602" y="3839132"/>
            <a:ext cx="122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NMAR [3]</a:t>
            </a:r>
          </a:p>
        </p:txBody>
      </p:sp>
    </p:spTree>
    <p:extLst>
      <p:ext uri="{BB962C8B-B14F-4D97-AF65-F5344CB8AC3E}">
        <p14:creationId xmlns:p14="http://schemas.microsoft.com/office/powerpoint/2010/main" val="112005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Proton Therapy</a:t>
            </a:r>
            <a:endParaRPr lang="en-US" dirty="0"/>
          </a:p>
        </p:txBody>
      </p:sp>
      <p:pic>
        <p:nvPicPr>
          <p:cNvPr id="1028" name="Picture 4" descr="http://currencyobserver.com/wp-content/uploads/2017/06/Proton-Therapy-Systems-Marke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8042" y="1204808"/>
            <a:ext cx="3194608" cy="277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scripps.org/sparkle-assets/images/bragg_pea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087" y="2740759"/>
            <a:ext cx="6458590" cy="397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76087" y="1204808"/>
            <a:ext cx="64585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2222"/>
                </a:solidFill>
                <a:latin typeface="Arial" panose="020B0604020202020204" pitchFamily="34" charset="0"/>
              </a:rPr>
              <a:t>Energy lost by charged particles is inversely proportional to the square of their velocity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Precise localization of tumor is essential to ensure successful treatment</a:t>
            </a:r>
          </a:p>
        </p:txBody>
      </p:sp>
    </p:spTree>
    <p:extLst>
      <p:ext uri="{BB962C8B-B14F-4D97-AF65-F5344CB8AC3E}">
        <p14:creationId xmlns:p14="http://schemas.microsoft.com/office/powerpoint/2010/main" val="246116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486" y="3490711"/>
            <a:ext cx="7029823" cy="1330712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7508"/>
          <a:stretch/>
        </p:blipFill>
        <p:spPr>
          <a:xfrm>
            <a:off x="2085192" y="135876"/>
            <a:ext cx="8148201" cy="31431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487" y="5247764"/>
            <a:ext cx="7029823" cy="137125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773305" y="3740570"/>
            <a:ext cx="13131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Data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Domain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73304" y="5436632"/>
            <a:ext cx="13131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Image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Domain</a:t>
            </a:r>
          </a:p>
        </p:txBody>
      </p:sp>
    </p:spTree>
    <p:extLst>
      <p:ext uri="{BB962C8B-B14F-4D97-AF65-F5344CB8AC3E}">
        <p14:creationId xmlns:p14="http://schemas.microsoft.com/office/powerpoint/2010/main" val="26422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Superiority Principle of Deep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872" y="1105117"/>
            <a:ext cx="10464800" cy="4419600"/>
          </a:xfrm>
        </p:spPr>
        <p:txBody>
          <a:bodyPr/>
          <a:lstStyle/>
          <a:p>
            <a:r>
              <a:rPr lang="en-US" dirty="0" smtClean="0"/>
              <a:t>Train a convolutional neural network (CNN) on various types of artifacts</a:t>
            </a:r>
          </a:p>
          <a:p>
            <a:r>
              <a:rPr lang="en-US" dirty="0" smtClean="0"/>
              <a:t>Take advantage of initial correction by proven MAR algorithms (NMAR)</a:t>
            </a:r>
          </a:p>
          <a:p>
            <a:r>
              <a:rPr lang="en-US" dirty="0" smtClean="0"/>
              <a:t>Do no worse than the state-of-the-art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More </a:t>
            </a:r>
            <a:r>
              <a:rPr lang="en-US" dirty="0" smtClean="0">
                <a:solidFill>
                  <a:srgbClr val="FF0000"/>
                </a:solidFill>
              </a:rPr>
              <a:t>inputs, </a:t>
            </a:r>
            <a:r>
              <a:rPr lang="en-US" dirty="0" smtClean="0">
                <a:solidFill>
                  <a:srgbClr val="FF0000"/>
                </a:solidFill>
              </a:rPr>
              <a:t>better quality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smtClean="0">
                <a:solidFill>
                  <a:srgbClr val="FF0000"/>
                </a:solidFill>
              </a:rPr>
              <a:t>conclusions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from </a:t>
            </a:r>
            <a:r>
              <a:rPr lang="en-US" dirty="0" smtClean="0">
                <a:solidFill>
                  <a:srgbClr val="FF0000"/>
                </a:solidFill>
              </a:rPr>
              <a:t>Prof. Yu’s </a:t>
            </a:r>
            <a:r>
              <a:rPr lang="en-US" dirty="0" smtClean="0">
                <a:solidFill>
                  <a:srgbClr val="FF0000"/>
                </a:solidFill>
              </a:rPr>
              <a:t>group)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2474976" y="4877434"/>
            <a:ext cx="2401824" cy="938784"/>
          </a:xfrm>
          <a:prstGeom prst="roundRect">
            <a:avLst/>
          </a:prstGeom>
          <a:solidFill>
            <a:srgbClr val="F3B057"/>
          </a:solidFill>
          <a:ln w="9525" cap="flat" cmpd="sng" algn="ctr">
            <a:solidFill>
              <a:srgbClr val="DF7E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State-of-the-art MAR results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5522976" y="4347082"/>
            <a:ext cx="926592" cy="199948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CNN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7095744" y="4487290"/>
            <a:ext cx="2414016" cy="1725168"/>
          </a:xfrm>
          <a:prstGeom prst="ellipse">
            <a:avLst/>
          </a:prstGeom>
          <a:solidFill>
            <a:srgbClr val="7FF06C"/>
          </a:solidFill>
          <a:ln w="9525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/>
              <a:t>More artifact reduction;</a:t>
            </a:r>
          </a:p>
          <a:p>
            <a:pPr algn="ctr"/>
            <a:r>
              <a:rPr lang="en-US" sz="2000" dirty="0"/>
              <a:t>Better image quality</a:t>
            </a:r>
          </a:p>
        </p:txBody>
      </p:sp>
      <p:cxnSp>
        <p:nvCxnSpPr>
          <p:cNvPr id="8" name="Straight Arrow Connector 7"/>
          <p:cNvCxnSpPr>
            <a:stCxn id="4" idx="3"/>
            <a:endCxn id="5" idx="1"/>
          </p:cNvCxnSpPr>
          <p:nvPr/>
        </p:nvCxnSpPr>
        <p:spPr bwMode="auto">
          <a:xfrm>
            <a:off x="4876800" y="5346826"/>
            <a:ext cx="64617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B2441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6449568" y="5346826"/>
            <a:ext cx="64617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49610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9249"/>
            <a:ext cx="8839200" cy="693131"/>
          </a:xfrm>
        </p:spPr>
        <p:txBody>
          <a:bodyPr/>
          <a:lstStyle/>
          <a:p>
            <a:r>
              <a:rPr lang="en-US" dirty="0" smtClean="0"/>
              <a:t>Data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112517"/>
            <a:ext cx="10174514" cy="2947005"/>
          </a:xfrm>
        </p:spPr>
        <p:txBody>
          <a:bodyPr/>
          <a:lstStyle/>
          <a:p>
            <a:r>
              <a:rPr lang="en-US" sz="2400" dirty="0"/>
              <a:t>Voxelized phantoms from the Visible Human Project: pelvis and spine regions</a:t>
            </a:r>
          </a:p>
          <a:p>
            <a:r>
              <a:rPr lang="en-US" sz="2400" dirty="0"/>
              <a:t>Industrial-grade CT simulator (</a:t>
            </a:r>
            <a:r>
              <a:rPr lang="en-US" sz="2400" i="1" dirty="0"/>
              <a:t>CatSim, GE Global Research Center</a:t>
            </a:r>
            <a:r>
              <a:rPr lang="en-US" sz="2400" dirty="0"/>
              <a:t>)</a:t>
            </a:r>
          </a:p>
          <a:p>
            <a:r>
              <a:rPr lang="en-US" sz="2400" dirty="0"/>
              <a:t>Fan-beam geometry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9" t="6854" r="33106" b="12663"/>
          <a:stretch/>
        </p:blipFill>
        <p:spPr>
          <a:xfrm rot="5400000">
            <a:off x="9184720" y="3758083"/>
            <a:ext cx="1666779" cy="29779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9" t="6757" r="33096" b="13361"/>
          <a:stretch/>
        </p:blipFill>
        <p:spPr>
          <a:xfrm rot="5400000">
            <a:off x="9184720" y="2091304"/>
            <a:ext cx="1666779" cy="2977979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812799" y="2909277"/>
            <a:ext cx="7358743" cy="274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28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Tx/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sz="2400" kern="0" dirty="0"/>
              <a:t>120 kVp, 300 mA, 720 views</a:t>
            </a:r>
          </a:p>
          <a:p>
            <a:pPr eaLnBrk="1" hangingPunct="1"/>
            <a:r>
              <a:rPr lang="en-US" sz="2400" kern="0" dirty="0"/>
              <a:t>Metal-free (ground truth)</a:t>
            </a:r>
          </a:p>
          <a:p>
            <a:pPr eaLnBrk="1" hangingPunct="1"/>
            <a:r>
              <a:rPr lang="en-US" sz="2400" kern="0" dirty="0"/>
              <a:t>Titanium-added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2000" kern="0" dirty="0"/>
              <a:t>NMAR algorithm applied</a:t>
            </a:r>
          </a:p>
          <a:p>
            <a:pPr eaLnBrk="1" hangingPunct="1"/>
            <a:r>
              <a:rPr lang="en-US" sz="2400" kern="0" dirty="0"/>
              <a:t>60 image slices, 512x512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2000" dirty="0"/>
              <a:t>100k 48x48 patches for training; 15k for </a:t>
            </a:r>
            <a:r>
              <a:rPr lang="en-US" sz="2000" dirty="0" smtClean="0"/>
              <a:t>testing/validation </a:t>
            </a:r>
            <a:endParaRPr lang="en-US" sz="2000" dirty="0"/>
          </a:p>
          <a:p>
            <a:pPr eaLnBrk="1" hangingPunct="1"/>
            <a:endParaRPr lang="en-US" sz="2400" kern="0" dirty="0"/>
          </a:p>
          <a:p>
            <a:pPr eaLnBrk="1" hangingPunct="1"/>
            <a:endParaRPr lang="en-US" sz="2400" kern="0" dirty="0"/>
          </a:p>
          <a:p>
            <a:pPr eaLnBrk="1" hangingPunct="1"/>
            <a:endParaRPr lang="en-US" sz="2400" kern="0" dirty="0"/>
          </a:p>
          <a:p>
            <a:pPr eaLnBrk="1" hangingPunct="1"/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383297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in the </a:t>
            </a:r>
            <a:r>
              <a:rPr lang="en-US" dirty="0" smtClean="0"/>
              <a:t>Image </a:t>
            </a:r>
            <a:r>
              <a:rPr lang="en-US" dirty="0"/>
              <a:t>Domain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494" y="2655375"/>
            <a:ext cx="7654303" cy="28340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4839" y="1000672"/>
            <a:ext cx="103423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Input image</a:t>
            </a:r>
            <a:r>
              <a:rPr lang="en-US" dirty="0"/>
              <a:t>: Already with correction from NMAR algorithm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Output image</a:t>
            </a:r>
            <a:r>
              <a:rPr lang="en-US" dirty="0"/>
              <a:t>: Further MAR through CNN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CNN</a:t>
            </a:r>
            <a:r>
              <a:rPr lang="en-US" dirty="0"/>
              <a:t>: Five convolution and five deconvolution layers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Supervised learning</a:t>
            </a:r>
            <a:r>
              <a:rPr lang="en-US" dirty="0"/>
              <a:t>: Ground truth from simulation and/or </a:t>
            </a:r>
            <a:r>
              <a:rPr lang="en-US" dirty="0" smtClean="0"/>
              <a:t>experiments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14" t="11528" r="38332" b="71770"/>
          <a:stretch/>
        </p:blipFill>
        <p:spPr>
          <a:xfrm>
            <a:off x="9849130" y="3395042"/>
            <a:ext cx="548640" cy="5430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9" t="39857" r="51578" b="39521"/>
          <a:stretch/>
        </p:blipFill>
        <p:spPr>
          <a:xfrm>
            <a:off x="9849130" y="4457829"/>
            <a:ext cx="548640" cy="5480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53" t="14752" r="37646" b="69629"/>
          <a:stretch/>
        </p:blipFill>
        <p:spPr>
          <a:xfrm>
            <a:off x="1358018" y="3389964"/>
            <a:ext cx="548640" cy="5311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4" t="40285" r="51609" b="39461"/>
          <a:stretch/>
        </p:blipFill>
        <p:spPr>
          <a:xfrm>
            <a:off x="1358018" y="4452365"/>
            <a:ext cx="548640" cy="5535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0188" y="3921095"/>
            <a:ext cx="615553" cy="46166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712255" y="3938141"/>
            <a:ext cx="615553" cy="46166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18" name="Right Brace 17"/>
          <p:cNvSpPr/>
          <p:nvPr/>
        </p:nvSpPr>
        <p:spPr bwMode="auto">
          <a:xfrm>
            <a:off x="1922075" y="3643509"/>
            <a:ext cx="181835" cy="1163027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1" dirty="0"/>
          </a:p>
        </p:txBody>
      </p:sp>
      <p:sp>
        <p:nvSpPr>
          <p:cNvPr id="21" name="Right Brace 20"/>
          <p:cNvSpPr/>
          <p:nvPr/>
        </p:nvSpPr>
        <p:spPr bwMode="auto">
          <a:xfrm flipH="1">
            <a:off x="9654666" y="3643508"/>
            <a:ext cx="181835" cy="1163027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58018" y="5610987"/>
            <a:ext cx="5882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dirty="0" smtClean="0"/>
              <a:t>3x3 kernel size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dirty="0" smtClean="0"/>
              <a:t>Number of filters denoted by n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97298" y="5605137"/>
            <a:ext cx="5882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dirty="0" smtClean="0"/>
              <a:t>Batch </a:t>
            </a:r>
            <a:r>
              <a:rPr lang="en-US" sz="1800" dirty="0"/>
              <a:t>normalization (BN) in the first three </a:t>
            </a:r>
            <a:r>
              <a:rPr lang="en-US" sz="1800" dirty="0" smtClean="0"/>
              <a:t>layers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dirty="0" err="1" smtClean="0"/>
              <a:t>ReLU</a:t>
            </a:r>
            <a:r>
              <a:rPr lang="en-US" sz="1800" dirty="0" smtClean="0"/>
              <a:t> </a:t>
            </a:r>
            <a:r>
              <a:rPr lang="en-US" sz="1800" dirty="0"/>
              <a:t>for </a:t>
            </a:r>
            <a:r>
              <a:rPr lang="en-US" sz="1800" dirty="0" smtClean="0"/>
              <a:t>activation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8661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3" t="39857" r="51578" b="39521"/>
          <a:stretch/>
        </p:blipFill>
        <p:spPr>
          <a:xfrm>
            <a:off x="7809157" y="1521266"/>
            <a:ext cx="452599" cy="4602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93" r="884"/>
          <a:stretch/>
        </p:blipFill>
        <p:spPr>
          <a:xfrm>
            <a:off x="1648818" y="2540442"/>
            <a:ext cx="4811752" cy="1814869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 bwMode="auto">
          <a:xfrm>
            <a:off x="6460570" y="3598452"/>
            <a:ext cx="1114075" cy="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8608552" y="1359342"/>
            <a:ext cx="492443" cy="1876425"/>
          </a:xfrm>
          <a:prstGeom prst="rect">
            <a:avLst/>
          </a:prstGeom>
          <a:solidFill>
            <a:srgbClr val="F3B057"/>
          </a:solidFill>
          <a:ln>
            <a:noFill/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VGG Network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8" t="39453" r="50866" b="39782"/>
          <a:stretch/>
        </p:blipFill>
        <p:spPr>
          <a:xfrm>
            <a:off x="7584328" y="3368333"/>
            <a:ext cx="449659" cy="46023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3" t="39857" r="51578" b="39521"/>
          <a:stretch/>
        </p:blipFill>
        <p:spPr>
          <a:xfrm>
            <a:off x="7809157" y="6027535"/>
            <a:ext cx="452599" cy="46023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8608553" y="4611347"/>
            <a:ext cx="492443" cy="1876426"/>
          </a:xfrm>
          <a:prstGeom prst="rect">
            <a:avLst/>
          </a:prstGeom>
          <a:solidFill>
            <a:srgbClr val="F3B057"/>
          </a:solidFill>
          <a:ln>
            <a:noFill/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Discriminator</a:t>
            </a:r>
          </a:p>
        </p:txBody>
      </p:sp>
      <p:cxnSp>
        <p:nvCxnSpPr>
          <p:cNvPr id="32" name="Straight Arrow Connector 31"/>
          <p:cNvCxnSpPr>
            <a:stCxn id="29" idx="2"/>
          </p:cNvCxnSpPr>
          <p:nvPr/>
        </p:nvCxnSpPr>
        <p:spPr bwMode="auto">
          <a:xfrm>
            <a:off x="7809157" y="3828572"/>
            <a:ext cx="799394" cy="12209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flipV="1">
            <a:off x="8261755" y="6257655"/>
            <a:ext cx="346796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flipV="1">
            <a:off x="8260817" y="1751387"/>
            <a:ext cx="347734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" name="Straight Arrow Connector 39"/>
          <p:cNvCxnSpPr>
            <a:stCxn id="29" idx="0"/>
          </p:cNvCxnSpPr>
          <p:nvPr/>
        </p:nvCxnSpPr>
        <p:spPr bwMode="auto">
          <a:xfrm flipV="1">
            <a:off x="7809157" y="2835717"/>
            <a:ext cx="799394" cy="5326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9342014" y="1359341"/>
            <a:ext cx="615553" cy="800100"/>
          </a:xfrm>
          <a:prstGeom prst="rect">
            <a:avLst/>
          </a:prstGeom>
          <a:solidFill>
            <a:srgbClr val="7FF06C"/>
          </a:solidFill>
          <a:ln>
            <a:noFill/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Truth Feature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342014" y="2435666"/>
            <a:ext cx="615553" cy="800100"/>
          </a:xfrm>
          <a:prstGeom prst="rect">
            <a:avLst/>
          </a:prstGeom>
          <a:solidFill>
            <a:srgbClr val="7FF06C"/>
          </a:solidFill>
          <a:ln>
            <a:noFill/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Output Feature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198586" y="1727744"/>
            <a:ext cx="615553" cy="11950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Perceptual Loss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583033" y="4991658"/>
            <a:ext cx="615553" cy="111580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Adversarial Loss</a:t>
            </a:r>
          </a:p>
        </p:txBody>
      </p:sp>
      <p:cxnSp>
        <p:nvCxnSpPr>
          <p:cNvPr id="53" name="Straight Arrow Connector 52"/>
          <p:cNvCxnSpPr>
            <a:stCxn id="31" idx="3"/>
            <a:endCxn id="49" idx="1"/>
          </p:cNvCxnSpPr>
          <p:nvPr/>
        </p:nvCxnSpPr>
        <p:spPr bwMode="auto">
          <a:xfrm>
            <a:off x="9100996" y="5549560"/>
            <a:ext cx="48203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1" name="Straight Arrow Connector 60"/>
          <p:cNvCxnSpPr>
            <a:endCxn id="47" idx="1"/>
          </p:cNvCxnSpPr>
          <p:nvPr/>
        </p:nvCxnSpPr>
        <p:spPr bwMode="auto">
          <a:xfrm>
            <a:off x="9100995" y="2835716"/>
            <a:ext cx="24101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4" name="Straight Arrow Connector 63"/>
          <p:cNvCxnSpPr>
            <a:endCxn id="46" idx="1"/>
          </p:cNvCxnSpPr>
          <p:nvPr/>
        </p:nvCxnSpPr>
        <p:spPr bwMode="auto">
          <a:xfrm>
            <a:off x="9107543" y="1759391"/>
            <a:ext cx="23447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7" name="Straight Arrow Connector 66"/>
          <p:cNvCxnSpPr>
            <a:stCxn id="46" idx="3"/>
          </p:cNvCxnSpPr>
          <p:nvPr/>
        </p:nvCxnSpPr>
        <p:spPr bwMode="auto">
          <a:xfrm>
            <a:off x="9957567" y="1759391"/>
            <a:ext cx="241019" cy="2168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1" name="Straight Arrow Connector 70"/>
          <p:cNvCxnSpPr>
            <a:stCxn id="47" idx="3"/>
          </p:cNvCxnSpPr>
          <p:nvPr/>
        </p:nvCxnSpPr>
        <p:spPr bwMode="auto">
          <a:xfrm flipV="1">
            <a:off x="9957567" y="2540442"/>
            <a:ext cx="241019" cy="2952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5" name="Elbow Connector 74"/>
          <p:cNvCxnSpPr>
            <a:stCxn id="51" idx="3"/>
            <a:endCxn id="87" idx="0"/>
          </p:cNvCxnSpPr>
          <p:nvPr/>
        </p:nvCxnSpPr>
        <p:spPr bwMode="auto">
          <a:xfrm flipH="1" flipV="1">
            <a:off x="4054695" y="2266217"/>
            <a:ext cx="6651721" cy="1699087"/>
          </a:xfrm>
          <a:prstGeom prst="bentConnector4">
            <a:avLst>
              <a:gd name="adj1" fmla="val -3437"/>
              <a:gd name="adj2" fmla="val 167271"/>
            </a:avLst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2" name="Elbow Connector 81"/>
          <p:cNvCxnSpPr>
            <a:stCxn id="49" idx="3"/>
            <a:endCxn id="51" idx="2"/>
          </p:cNvCxnSpPr>
          <p:nvPr/>
        </p:nvCxnSpPr>
        <p:spPr bwMode="auto">
          <a:xfrm flipV="1">
            <a:off x="10198586" y="4332156"/>
            <a:ext cx="307775" cy="1217404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7" name="TextBox 86"/>
          <p:cNvSpPr txBox="1"/>
          <p:nvPr/>
        </p:nvSpPr>
        <p:spPr>
          <a:xfrm>
            <a:off x="3077377" y="2266217"/>
            <a:ext cx="19546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CNN Generator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961548" y="3363215"/>
            <a:ext cx="1195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Generated Output Image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370505" y="1252649"/>
            <a:ext cx="1231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Truth Image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666774" y="5569280"/>
            <a:ext cx="767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Truth Image</a:t>
            </a:r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1676400" y="79248"/>
            <a:ext cx="8839200" cy="838200"/>
          </a:xfrm>
        </p:spPr>
        <p:txBody>
          <a:bodyPr/>
          <a:lstStyle/>
          <a:p>
            <a:r>
              <a:rPr lang="en-US" dirty="0" smtClean="0"/>
              <a:t>CNN </a:t>
            </a:r>
            <a:r>
              <a:rPr lang="en-US" dirty="0"/>
              <a:t>w</a:t>
            </a:r>
            <a:r>
              <a:rPr lang="en-US" dirty="0" smtClean="0"/>
              <a:t>ith WGAN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601552" y="4660909"/>
                <a:ext cx="3383100" cy="1930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bg1">
                        <a:lumMod val="50000"/>
                      </a:schemeClr>
                    </a:solidFill>
                  </a:rPr>
                  <a:t>TensorFlow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 err="1">
                    <a:solidFill>
                      <a:schemeClr val="bg1">
                        <a:lumMod val="50000"/>
                      </a:schemeClr>
                    </a:solidFill>
                  </a:rPr>
                  <a:t>Hyperparameters</a:t>
                </a:r>
                <a:r>
                  <a:rPr lang="en-US" sz="2200" dirty="0">
                    <a:solidFill>
                      <a:schemeClr val="bg1">
                        <a:lumMod val="50000"/>
                      </a:schemeClr>
                    </a:solidFill>
                  </a:rPr>
                  <a:t>: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Learning rate: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 dirty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000" i="1" dirty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 dirty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 dirty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𝐸𝑝𝑜𝑐h</m:t>
                            </m:r>
                          </m:e>
                        </m:rad>
                      </m:den>
                    </m:f>
                  </m:oMath>
                </a14:m>
                <a:endParaRPr lang="en-US" sz="2000" baseline="3000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Batch size: 128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# of epochs: 40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1552" y="4660909"/>
                <a:ext cx="3383100" cy="1930850"/>
              </a:xfrm>
              <a:prstGeom prst="rect">
                <a:avLst/>
              </a:prstGeom>
              <a:blipFill rotWithShape="0">
                <a:blip r:embed="rId6"/>
                <a:stretch>
                  <a:fillRect l="-2162" t="-1899" b="-5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10306306" y="3598452"/>
            <a:ext cx="400110" cy="73370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Loss</a:t>
            </a:r>
          </a:p>
        </p:txBody>
      </p:sp>
      <p:cxnSp>
        <p:nvCxnSpPr>
          <p:cNvPr id="59" name="Straight Arrow Connector 58"/>
          <p:cNvCxnSpPr>
            <a:stCxn id="48" idx="2"/>
            <a:endCxn id="51" idx="0"/>
          </p:cNvCxnSpPr>
          <p:nvPr/>
        </p:nvCxnSpPr>
        <p:spPr bwMode="auto">
          <a:xfrm flipH="1">
            <a:off x="10506361" y="2922752"/>
            <a:ext cx="2" cy="6757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7" name="Elbow Connector 76"/>
          <p:cNvCxnSpPr>
            <a:stCxn id="49" idx="3"/>
            <a:endCxn id="31" idx="2"/>
          </p:cNvCxnSpPr>
          <p:nvPr/>
        </p:nvCxnSpPr>
        <p:spPr bwMode="auto">
          <a:xfrm flipH="1">
            <a:off x="8854775" y="5549560"/>
            <a:ext cx="1343811" cy="938213"/>
          </a:xfrm>
          <a:prstGeom prst="bentConnector4">
            <a:avLst>
              <a:gd name="adj1" fmla="val -23492"/>
              <a:gd name="adj2" fmla="val 124365"/>
            </a:avLst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0" name="TextBox 79"/>
          <p:cNvSpPr txBox="1"/>
          <p:nvPr/>
        </p:nvSpPr>
        <p:spPr>
          <a:xfrm>
            <a:off x="4054694" y="1547324"/>
            <a:ext cx="767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Tuning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9584563" y="6388366"/>
            <a:ext cx="767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Tuning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65" y="4549741"/>
            <a:ext cx="2073924" cy="2073924"/>
          </a:xfrm>
          <a:prstGeom prst="rect">
            <a:avLst/>
          </a:prstGeom>
        </p:spPr>
      </p:pic>
      <p:cxnSp>
        <p:nvCxnSpPr>
          <p:cNvPr id="39" name="Elbow Connector 38"/>
          <p:cNvCxnSpPr>
            <a:stCxn id="3" idx="1"/>
            <a:endCxn id="5" idx="1"/>
          </p:cNvCxnSpPr>
          <p:nvPr/>
        </p:nvCxnSpPr>
        <p:spPr bwMode="auto">
          <a:xfrm rot="10800000">
            <a:off x="1648819" y="3447877"/>
            <a:ext cx="190947" cy="2138826"/>
          </a:xfrm>
          <a:prstGeom prst="bentConnector3">
            <a:avLst>
              <a:gd name="adj1" fmla="val 348940"/>
            </a:avLst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52428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1800" dirty="0" err="1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12170</TotalTime>
  <Words>695</Words>
  <Application>Microsoft Macintosh PowerPoint</Application>
  <PresentationFormat>Widescreen</PresentationFormat>
  <Paragraphs>179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Calibri</vt:lpstr>
      <vt:lpstr>Calibri Light</vt:lpstr>
      <vt:lpstr>Cambria Math</vt:lpstr>
      <vt:lpstr>ＭＳ Ｐゴシック</vt:lpstr>
      <vt:lpstr>Times</vt:lpstr>
      <vt:lpstr>Wingdings</vt:lpstr>
      <vt:lpstr>Arial</vt:lpstr>
      <vt:lpstr>Blank Presentation</vt:lpstr>
      <vt:lpstr>Office Theme</vt:lpstr>
      <vt:lpstr>1_Office Theme</vt:lpstr>
      <vt:lpstr>PowerPoint Presentation</vt:lpstr>
      <vt:lpstr>Metal Artifacts</vt:lpstr>
      <vt:lpstr>Metal Artifact Reduction</vt:lpstr>
      <vt:lpstr>Proton Therapy</vt:lpstr>
      <vt:lpstr>PowerPoint Presentation</vt:lpstr>
      <vt:lpstr>Superiority Principle of Deep Learning</vt:lpstr>
      <vt:lpstr>Data Generation</vt:lpstr>
      <vt:lpstr>Learning in the Image Domain</vt:lpstr>
      <vt:lpstr>CNN with WGAN</vt:lpstr>
      <vt:lpstr>Experiments</vt:lpstr>
      <vt:lpstr>Testing Loss Curves </vt:lpstr>
      <vt:lpstr>PowerPoint Presentation</vt:lpstr>
      <vt:lpstr>PowerPoint Presentation</vt:lpstr>
      <vt:lpstr>PowerPoint Presentation</vt:lpstr>
      <vt:lpstr>PowerPoint Presentation</vt:lpstr>
      <vt:lpstr>MAR-CNN Training with Pseudo Truth</vt:lpstr>
      <vt:lpstr>Pilot Results (IP Pending at RPI)</vt:lpstr>
      <vt:lpstr>Discussions &amp; Conclusion</vt:lpstr>
      <vt:lpstr>PowerPoint Presentation</vt:lpstr>
    </vt:vector>
  </TitlesOfParts>
  <Company>RPI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</dc:title>
  <dc:creator>Lars Gjesteby</dc:creator>
  <cp:lastModifiedBy>y12995</cp:lastModifiedBy>
  <cp:revision>2609</cp:revision>
  <cp:lastPrinted>2013-12-18T23:00:26Z</cp:lastPrinted>
  <dcterms:created xsi:type="dcterms:W3CDTF">2014-04-05T18:17:44Z</dcterms:created>
  <dcterms:modified xsi:type="dcterms:W3CDTF">2017-11-19T17:00:43Z</dcterms:modified>
</cp:coreProperties>
</file>