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603" r:id="rId2"/>
    <p:sldId id="923" r:id="rId3"/>
    <p:sldId id="999" r:id="rId4"/>
    <p:sldId id="998" r:id="rId5"/>
    <p:sldId id="986" r:id="rId6"/>
    <p:sldId id="987" r:id="rId7"/>
    <p:sldId id="989" r:id="rId8"/>
    <p:sldId id="995" r:id="rId9"/>
    <p:sldId id="1000" r:id="rId10"/>
    <p:sldId id="1007" r:id="rId11"/>
    <p:sldId id="1009" r:id="rId12"/>
    <p:sldId id="1003" r:id="rId13"/>
    <p:sldId id="101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  <a:srgbClr val="009900"/>
    <a:srgbClr val="0000FF"/>
    <a:srgbClr val="993366"/>
    <a:srgbClr val="003399"/>
    <a:srgbClr val="CCCC00"/>
    <a:srgbClr val="99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44" autoAdjust="0"/>
  </p:normalViewPr>
  <p:slideViewPr>
    <p:cSldViewPr snapToGrid="0">
      <p:cViewPr varScale="1">
        <p:scale>
          <a:sx n="100" d="100"/>
          <a:sy n="100" d="100"/>
        </p:scale>
        <p:origin x="8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</a:rPr>
              <a:t>New Type of Neurons for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</a:rPr>
              <a:t>Machine Learning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Fenglei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Fan, </a:t>
            </a:r>
            <a:r>
              <a:rPr lang="en-US" sz="2400" dirty="0" err="1" smtClean="0">
                <a:solidFill>
                  <a:schemeClr val="tx1"/>
                </a:solidFill>
              </a:rPr>
              <a:t>Wenxiang</a:t>
            </a:r>
            <a:r>
              <a:rPr lang="en-US" sz="2400" smtClean="0">
                <a:solidFill>
                  <a:schemeClr val="tx1"/>
                </a:solidFill>
              </a:rPr>
              <a:t> Cong, and Ge Wang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Biomedical Imaging Center, CBIS/BME, RPI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November </a:t>
            </a:r>
            <a:r>
              <a:rPr lang="en-US" sz="2400" dirty="0" smtClean="0">
                <a:solidFill>
                  <a:schemeClr val="tx1"/>
                </a:solidFill>
              </a:rPr>
              <a:t>19, </a:t>
            </a:r>
            <a:r>
              <a:rPr lang="en-US" sz="2400" dirty="0">
                <a:solidFill>
                  <a:schemeClr val="tx1"/>
                </a:solidFill>
              </a:rPr>
              <a:t>2017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1E47-B223-48F4-A299-CE4A766087D6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58" y="2031661"/>
            <a:ext cx="3740914" cy="333800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02926" y="399602"/>
            <a:ext cx="8595889" cy="1642975"/>
            <a:chOff x="1023938" y="580416"/>
            <a:chExt cx="8595889" cy="132077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134064" y="580416"/>
              <a:ext cx="8485763" cy="723090"/>
            </a:xfrm>
            <a:prstGeom prst="rect">
              <a:avLst/>
            </a:prstGeom>
          </p:spPr>
          <p:txBody>
            <a:bodyPr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sz="3200" b="1" kern="0" dirty="0"/>
                <a:t>Current Network       Proposed Network</a:t>
              </a:r>
            </a:p>
            <a:p>
              <a:pPr eaLnBrk="1" hangingPunct="1"/>
              <a:endParaRPr lang="en-US" sz="3200" kern="0" dirty="0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023938" y="1178100"/>
              <a:ext cx="8485763" cy="723090"/>
            </a:xfrm>
            <a:prstGeom prst="rect">
              <a:avLst/>
            </a:prstGeom>
          </p:spPr>
          <p:txBody>
            <a:bodyPr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sz="3200" kern="0" dirty="0"/>
                <a:t>           </a:t>
              </a:r>
              <a:r>
                <a:rPr lang="en-US" sz="3200" b="1" kern="0" dirty="0"/>
                <a:t>2-5-8-1</a:t>
              </a:r>
              <a:r>
                <a:rPr lang="en-US" sz="3200" kern="0" dirty="0"/>
                <a:t>                        </a:t>
              </a:r>
              <a:r>
                <a:rPr lang="en-US" sz="3200" b="1" kern="0" dirty="0"/>
                <a:t>2-3-2-1</a:t>
              </a:r>
            </a:p>
            <a:p>
              <a:pPr eaLnBrk="1" hangingPunct="1"/>
              <a:endParaRPr lang="en-US" sz="3200" kern="0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6" y="2042577"/>
            <a:ext cx="3884548" cy="33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40" y="1550040"/>
            <a:ext cx="3625075" cy="36250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8326" y="269132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dirty="0"/>
              <a:t>         </a:t>
            </a:r>
            <a:r>
              <a:rPr lang="en-US" b="1" kern="0" dirty="0"/>
              <a:t>CT &amp; </a:t>
            </a:r>
            <a:r>
              <a:rPr lang="en-US" sz="4000" b="1" kern="0" dirty="0"/>
              <a:t>MRI</a:t>
            </a:r>
            <a:r>
              <a:rPr lang="en-US" b="1" kern="0" dirty="0"/>
              <a:t> Images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" y="1550040"/>
            <a:ext cx="3667179" cy="36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CT &amp; MRI Images</a:t>
            </a:r>
          </a:p>
        </p:txBody>
      </p:sp>
      <p:pic>
        <p:nvPicPr>
          <p:cNvPr id="4" name="图片 7" descr="E:\Users\自由与火\Desktop\叉积\BP\BP算法的论文写作\Toy Exampl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6" y="1243434"/>
            <a:ext cx="8281248" cy="4723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4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1E47-B223-48F4-A299-CE4A766087D6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88926" y="239949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altLang="zh-CN" b="1" kern="0" dirty="0"/>
              <a:t>Future Work</a:t>
            </a:r>
            <a:endParaRPr lang="en-US" b="1" kern="0" dirty="0"/>
          </a:p>
        </p:txBody>
      </p:sp>
      <p:sp>
        <p:nvSpPr>
          <p:cNvPr id="4" name="Rectangle 4"/>
          <p:cNvSpPr/>
          <p:nvPr/>
        </p:nvSpPr>
        <p:spPr>
          <a:xfrm>
            <a:off x="2365700" y="3872065"/>
            <a:ext cx="2067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+mn-lt"/>
                <a:ea typeface="SimSun" panose="02010600030101010101" pitchFamily="2" charset="-122"/>
              </a:rPr>
              <a:t>GeNet</a:t>
            </a:r>
            <a:r>
              <a:rPr lang="en-US" sz="3200" b="1" dirty="0">
                <a:latin typeface="+mn-lt"/>
                <a:ea typeface="SimSun" panose="02010600030101010101" pitchFamily="2" charset="-122"/>
              </a:rPr>
              <a:t>?</a:t>
            </a:r>
            <a:endParaRPr lang="en-US" sz="3200" i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8805" y="3468201"/>
            <a:ext cx="3238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b="1" dirty="0"/>
              <a:t>MNIST </a:t>
            </a:r>
          </a:p>
          <a:p>
            <a:pPr marL="457200" indent="-457200">
              <a:buAutoNum type="arabicPeriod"/>
            </a:pPr>
            <a:r>
              <a:rPr lang="en-US" altLang="zh-CN" b="1" dirty="0"/>
              <a:t>ImageNet</a:t>
            </a:r>
          </a:p>
          <a:p>
            <a:pPr marL="457200" indent="-457200">
              <a:buAutoNum type="arabicPeriod"/>
            </a:pPr>
            <a:r>
              <a:rPr lang="en-US" altLang="zh-CN" b="1" dirty="0"/>
              <a:t>CIFAR</a:t>
            </a:r>
          </a:p>
          <a:p>
            <a:pPr marL="457200" indent="-457200">
              <a:buAutoNum type="arabicPeriod"/>
            </a:pPr>
            <a:r>
              <a:rPr lang="en-US" altLang="zh-CN" b="1" dirty="0"/>
              <a:t>COCO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217" y="2173656"/>
            <a:ext cx="3852153" cy="2422186"/>
            <a:chOff x="291830" y="2461098"/>
            <a:chExt cx="4398616" cy="3239311"/>
          </a:xfrm>
        </p:grpSpPr>
        <p:sp>
          <p:nvSpPr>
            <p:cNvPr id="5" name="矩形 4"/>
            <p:cNvSpPr/>
            <p:nvPr/>
          </p:nvSpPr>
          <p:spPr>
            <a:xfrm rot="1777518">
              <a:off x="1702092" y="3238991"/>
              <a:ext cx="17583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33CC33"/>
                  </a:solidFill>
                </a:rPr>
                <a:t>LeNet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932074" y="3791486"/>
              <a:ext cx="17583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Res</a:t>
              </a:r>
              <a:r>
                <a:rPr lang="zh-CN" altLang="en-US" dirty="0">
                  <a:solidFill>
                    <a:srgbClr val="FF0000"/>
                  </a:solidFill>
                </a:rPr>
                <a:t>Net</a:t>
              </a:r>
            </a:p>
          </p:txBody>
        </p:sp>
        <p:sp>
          <p:nvSpPr>
            <p:cNvPr id="7" name="矩形 6"/>
            <p:cNvSpPr/>
            <p:nvPr/>
          </p:nvSpPr>
          <p:spPr>
            <a:xfrm rot="20136574">
              <a:off x="628777" y="4613190"/>
              <a:ext cx="2056696" cy="617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</a:rPr>
                <a:t>Dense</a:t>
              </a:r>
              <a:r>
                <a:rPr lang="zh-CN" altLang="en-US" dirty="0">
                  <a:solidFill>
                    <a:schemeClr val="accent2"/>
                  </a:solidFill>
                </a:rPr>
                <a:t>Net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675175">
              <a:off x="467096" y="3633120"/>
              <a:ext cx="2047312" cy="617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FF9900"/>
                  </a:solidFill>
                </a:rPr>
                <a:t>Shuffle</a:t>
              </a:r>
              <a:r>
                <a:rPr lang="zh-CN" altLang="en-US" dirty="0">
                  <a:solidFill>
                    <a:srgbClr val="FF9900"/>
                  </a:solidFill>
                </a:rPr>
                <a:t>Net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91830" y="2461098"/>
              <a:ext cx="4212076" cy="323931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800" dirty="0" err="1"/>
            </a:p>
          </p:txBody>
        </p:sp>
      </p:grpSp>
      <p:sp>
        <p:nvSpPr>
          <p:cNvPr id="12" name="矩形 11"/>
          <p:cNvSpPr/>
          <p:nvPr/>
        </p:nvSpPr>
        <p:spPr bwMode="auto">
          <a:xfrm>
            <a:off x="4851432" y="3168450"/>
            <a:ext cx="3688788" cy="242218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800" dirty="0" err="1"/>
          </a:p>
        </p:txBody>
      </p:sp>
    </p:spTree>
    <p:extLst>
      <p:ext uri="{BB962C8B-B14F-4D97-AF65-F5344CB8AC3E}">
        <p14:creationId xmlns:p14="http://schemas.microsoft.com/office/powerpoint/2010/main" val="380675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&amp; Artificial Neurons</a:t>
            </a:r>
          </a:p>
        </p:txBody>
      </p:sp>
      <p:sp>
        <p:nvSpPr>
          <p:cNvPr id="4" name="Explosion 1 3"/>
          <p:cNvSpPr/>
          <p:nvPr/>
        </p:nvSpPr>
        <p:spPr bwMode="auto">
          <a:xfrm>
            <a:off x="3174472" y="1945791"/>
            <a:ext cx="1815387" cy="1761704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836312" y="2589927"/>
            <a:ext cx="436163" cy="347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2809043" y="1799969"/>
            <a:ext cx="632131" cy="52927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2538879" y="2678949"/>
            <a:ext cx="905758" cy="3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727978" y="2976408"/>
            <a:ext cx="810512" cy="38530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4633571" y="2640689"/>
            <a:ext cx="2087537" cy="20161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125108" y="1554380"/>
            <a:ext cx="76131" cy="60926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2727978" y="2165719"/>
            <a:ext cx="527558" cy="440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538879" y="2209760"/>
            <a:ext cx="358050" cy="45422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689511" y="2642131"/>
            <a:ext cx="494138" cy="42959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997563" y="3125353"/>
            <a:ext cx="184425" cy="49820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2439141" y="3211367"/>
            <a:ext cx="527559" cy="4404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3806604" y="1655810"/>
            <a:ext cx="1460798" cy="31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Body (Soma)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33004" y="2318064"/>
            <a:ext cx="1484109" cy="2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Fiber (Axon)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25490" y="1250186"/>
            <a:ext cx="2046985" cy="3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Branches (Dendrite)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654427" y="4521241"/>
            <a:ext cx="1214490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Weight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815209" y="4665301"/>
            <a:ext cx="2621450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Transformation (Nonlinear)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768422" y="4382118"/>
            <a:ext cx="2879199" cy="29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Summation (Linear)</a:t>
            </a:r>
          </a:p>
        </p:txBody>
      </p:sp>
      <p:cxnSp>
        <p:nvCxnSpPr>
          <p:cNvPr id="22" name="Straight Arrow Connector 21"/>
          <p:cNvCxnSpPr>
            <a:stCxn id="41" idx="6"/>
            <a:endCxn id="42" idx="1"/>
          </p:cNvCxnSpPr>
          <p:nvPr/>
        </p:nvCxnSpPr>
        <p:spPr bwMode="auto">
          <a:xfrm>
            <a:off x="4725801" y="5188922"/>
            <a:ext cx="32675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782162" y="5181552"/>
            <a:ext cx="636743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470074" y="5191552"/>
            <a:ext cx="1320212" cy="0"/>
            <a:chOff x="4571646" y="4971259"/>
            <a:chExt cx="1340103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2573266" y="4893537"/>
            <a:ext cx="1320212" cy="0"/>
            <a:chOff x="4571646" y="4971259"/>
            <a:chExt cx="1340103" cy="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573266" y="5489566"/>
            <a:ext cx="1320212" cy="0"/>
            <a:chOff x="4571646" y="4971259"/>
            <a:chExt cx="1340103" cy="0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561693" y="3687591"/>
            <a:ext cx="3451497" cy="3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Biological Neuron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089939" y="5787773"/>
            <a:ext cx="4395004" cy="3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Artificial Neuron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465564" y="2512260"/>
            <a:ext cx="807988" cy="3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Input</a:t>
            </a:r>
          </a:p>
        </p:txBody>
      </p:sp>
      <p:sp>
        <p:nvSpPr>
          <p:cNvPr id="36" name="Left Bracket 35"/>
          <p:cNvSpPr/>
          <p:nvPr/>
        </p:nvSpPr>
        <p:spPr bwMode="auto">
          <a:xfrm>
            <a:off x="2225489" y="1859010"/>
            <a:ext cx="347777" cy="1673733"/>
          </a:xfrm>
          <a:prstGeom prst="leftBracket">
            <a:avLst/>
          </a:prstGeom>
          <a:noFill/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465564" y="5058985"/>
            <a:ext cx="868892" cy="3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Input</a:t>
            </a:r>
          </a:p>
        </p:txBody>
      </p:sp>
      <p:sp>
        <p:nvSpPr>
          <p:cNvPr id="38" name="Left Bracket 37"/>
          <p:cNvSpPr/>
          <p:nvPr/>
        </p:nvSpPr>
        <p:spPr bwMode="auto">
          <a:xfrm>
            <a:off x="2225489" y="4405735"/>
            <a:ext cx="347777" cy="1673733"/>
          </a:xfrm>
          <a:prstGeom prst="leftBracke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554403" y="2710097"/>
            <a:ext cx="1093217" cy="3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Output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317114" y="5212549"/>
            <a:ext cx="1299744" cy="42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Output</a:t>
            </a:r>
          </a:p>
        </p:txBody>
      </p:sp>
      <p:sp>
        <p:nvSpPr>
          <p:cNvPr id="41" name="Flowchart: Or 40"/>
          <p:cNvSpPr/>
          <p:nvPr/>
        </p:nvSpPr>
        <p:spPr bwMode="auto">
          <a:xfrm>
            <a:off x="3819150" y="4735597"/>
            <a:ext cx="906651" cy="906651"/>
          </a:xfrm>
          <a:prstGeom prst="flowChartOr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42" name="Pentagon 41"/>
          <p:cNvSpPr/>
          <p:nvPr/>
        </p:nvSpPr>
        <p:spPr bwMode="auto">
          <a:xfrm>
            <a:off x="5052551" y="5015364"/>
            <a:ext cx="707705" cy="347116"/>
          </a:xfrm>
          <a:prstGeom prst="homePlate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6034852" y="2129174"/>
            <a:ext cx="2175894" cy="1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Interface (Synapsis)</a:t>
            </a:r>
          </a:p>
        </p:txBody>
      </p:sp>
      <p:sp>
        <p:nvSpPr>
          <p:cNvPr id="44" name="Regular Pentagon 43"/>
          <p:cNvSpPr/>
          <p:nvPr/>
        </p:nvSpPr>
        <p:spPr bwMode="auto">
          <a:xfrm rot="5400000">
            <a:off x="6508300" y="2424213"/>
            <a:ext cx="538094" cy="476224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of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6" y="990600"/>
            <a:ext cx="8494768" cy="56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of Neurons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3819"/>
            <a:ext cx="8700092" cy="54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" y="1185392"/>
            <a:ext cx="8892662" cy="54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Type of Neurons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" y="1186297"/>
            <a:ext cx="8916554" cy="54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6" y="1235149"/>
            <a:ext cx="8398271" cy="2761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53" y="3892798"/>
            <a:ext cx="1899943" cy="21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8" y="276934"/>
            <a:ext cx="8839200" cy="838200"/>
          </a:xfrm>
        </p:spPr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972300" y="5924550"/>
            <a:ext cx="381000" cy="476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/>
          </a:p>
        </p:txBody>
      </p:sp>
      <p:grpSp>
        <p:nvGrpSpPr>
          <p:cNvPr id="4" name="组合 3"/>
          <p:cNvGrpSpPr/>
          <p:nvPr/>
        </p:nvGrpSpPr>
        <p:grpSpPr>
          <a:xfrm>
            <a:off x="1150719" y="1220213"/>
            <a:ext cx="6862017" cy="3735422"/>
            <a:chOff x="1181911" y="1336945"/>
            <a:chExt cx="6862017" cy="373542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428" y="1336945"/>
              <a:ext cx="6319856" cy="373542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1400784" y="1575881"/>
              <a:ext cx="1760706" cy="578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800" dirty="0" err="1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6091947" y="1677818"/>
              <a:ext cx="1760706" cy="578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800" dirty="0" err="1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1181911" y="1777272"/>
              <a:ext cx="2198452" cy="38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31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altLang="zh-CN" sz="1600" kern="0" dirty="0"/>
                <a:t>Training Set</a:t>
              </a:r>
              <a:endParaRPr lang="en-US" sz="1600" kern="0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5845476" y="1865380"/>
              <a:ext cx="2198452" cy="38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31000"/>
                </a:scheme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691638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en-US" altLang="zh-CN" sz="1600" kern="0" dirty="0"/>
                <a:t>Test Set</a:t>
              </a:r>
              <a:endParaRPr lang="en-US" sz="16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47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8200"/>
          </a:xfrm>
        </p:spPr>
        <p:txBody>
          <a:bodyPr/>
          <a:lstStyle/>
          <a:p>
            <a:r>
              <a:rPr lang="en-US" dirty="0"/>
              <a:t>Telling-Two-Spirals-Apart</a:t>
            </a:r>
          </a:p>
        </p:txBody>
      </p:sp>
      <p:pic>
        <p:nvPicPr>
          <p:cNvPr id="4" name="图片 3" descr="E:\Users\自由与火\Desktop\叉积\BP\BP算法的论文写作\spirals_97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22" y="990600"/>
            <a:ext cx="4833156" cy="344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" y="4556429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+mn-lt"/>
                <a:ea typeface="SimSun" panose="02010600030101010101" pitchFamily="2" charset="-122"/>
              </a:rPr>
              <a:t>Lang and Witbrock reported that the standard backpropagation feedforward network cannot classify such spirals without shortcuts</a:t>
            </a:r>
            <a:endParaRPr lang="en-US" sz="2000" i="1" dirty="0">
              <a:latin typeface="+mn-lt"/>
              <a:ea typeface="SimSun" panose="02010600030101010101" pitchFamily="2" charset="-122"/>
            </a:endParaRPr>
          </a:p>
          <a:p>
            <a:pPr algn="just"/>
            <a:r>
              <a:rPr lang="en-US" sz="2000" i="1" dirty="0">
                <a:latin typeface="+mn-lt"/>
              </a:rPr>
              <a:t>KJ Lang, MJ Witbrock: Learning to Tell Two Spirals </a:t>
            </a:r>
            <a:r>
              <a:rPr lang="en-US" sz="2000" i="1" dirty="0" err="1">
                <a:latin typeface="+mn-lt"/>
              </a:rPr>
              <a:t>Spart</a:t>
            </a:r>
            <a:r>
              <a:rPr lang="en-US" sz="2000" i="1" dirty="0">
                <a:latin typeface="+mn-lt"/>
              </a:rPr>
              <a:t>. In Proceedings of the 1988 Connectionist Models Summer School.    Morgan Kaufmann, San Mateo, CA, 52-59, 1989</a:t>
            </a:r>
          </a:p>
        </p:txBody>
      </p:sp>
    </p:spTree>
    <p:extLst>
      <p:ext uri="{BB962C8B-B14F-4D97-AF65-F5344CB8AC3E}">
        <p14:creationId xmlns:p14="http://schemas.microsoft.com/office/powerpoint/2010/main" val="6767906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7099</TotalTime>
  <Words>173</Words>
  <Application>Microsoft Macintosh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SimSun</vt:lpstr>
      <vt:lpstr>Times</vt:lpstr>
      <vt:lpstr>Times New Roman</vt:lpstr>
      <vt:lpstr>Arial</vt:lpstr>
      <vt:lpstr>Blank Presentation</vt:lpstr>
      <vt:lpstr>PowerPoint Presentation</vt:lpstr>
      <vt:lpstr>Biological &amp; Artificial Neurons</vt:lpstr>
      <vt:lpstr>Basic Types of Cells</vt:lpstr>
      <vt:lpstr>Basic Types of Neurons</vt:lpstr>
      <vt:lpstr>Artificial Neuron</vt:lpstr>
      <vt:lpstr>New Type of Neurons</vt:lpstr>
      <vt:lpstr>Gradient Descent Search</vt:lpstr>
      <vt:lpstr>Back Propagation</vt:lpstr>
      <vt:lpstr>Telling-Two-Spirals-Apart</vt:lpstr>
      <vt:lpstr>PowerPoint Presentation</vt:lpstr>
      <vt:lpstr>PowerPoint Presentation</vt:lpstr>
      <vt:lpstr>Sorting CT &amp; MRI Images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y12995</cp:lastModifiedBy>
  <cp:revision>2194</cp:revision>
  <cp:lastPrinted>2012-03-08T21:40:16Z</cp:lastPrinted>
  <dcterms:created xsi:type="dcterms:W3CDTF">2006-10-23T16:36:06Z</dcterms:created>
  <dcterms:modified xsi:type="dcterms:W3CDTF">2017-11-19T17:01:44Z</dcterms:modified>
</cp:coreProperties>
</file>