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992" r:id="rId2"/>
    <p:sldId id="988" r:id="rId3"/>
    <p:sldId id="991" r:id="rId4"/>
    <p:sldId id="993" r:id="rId5"/>
    <p:sldId id="990" r:id="rId6"/>
    <p:sldId id="98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00FF"/>
    <a:srgbClr val="009900"/>
    <a:srgbClr val="33CC33"/>
    <a:srgbClr val="993366"/>
    <a:srgbClr val="003399"/>
    <a:srgbClr val="CCCC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486" autoAdjust="0"/>
  </p:normalViewPr>
  <p:slideViewPr>
    <p:cSldViewPr snapToGrid="0">
      <p:cViewPr varScale="1">
        <p:scale>
          <a:sx n="43" d="100"/>
          <a:sy n="43" d="100"/>
        </p:scale>
        <p:origin x="7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/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16" y="1141750"/>
            <a:ext cx="7898568" cy="5229069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Deep Recon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200" b="0" dirty="0" smtClean="0">
                <a:solidFill>
                  <a:srgbClr val="FF0000"/>
                </a:solidFill>
              </a:rPr>
              <a:t>Data / Features to Images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B050"/>
                </a:solidFill>
              </a:rPr>
              <a:t>Image Analysis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b="0" dirty="0" smtClean="0">
                <a:solidFill>
                  <a:srgbClr val="00B050"/>
                </a:solidFill>
              </a:rPr>
              <a:t>Images to Images / Features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Radiomics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rgbClr val="0000FF"/>
                </a:solidFill>
              </a:rPr>
              <a:t>	</a:t>
            </a:r>
            <a:r>
              <a:rPr lang="en-US" sz="3600" b="0" dirty="0" smtClean="0">
                <a:solidFill>
                  <a:srgbClr val="0000FF"/>
                </a:solidFill>
              </a:rPr>
              <a:t>Images to Signature / Diagnosis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9900"/>
                </a:solidFill>
              </a:rPr>
              <a:t>Deep Imaging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rgbClr val="FF9900"/>
                </a:solidFill>
              </a:rPr>
              <a:t>	</a:t>
            </a:r>
            <a:r>
              <a:rPr lang="en-US" sz="3600" b="0" dirty="0" smtClean="0">
                <a:solidFill>
                  <a:srgbClr val="FF9900"/>
                </a:solidFill>
              </a:rPr>
              <a:t>Whole Workflow</a:t>
            </a:r>
            <a:endParaRPr lang="en-US" sz="3600" b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7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65" y="1121526"/>
            <a:ext cx="5657850" cy="2200275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1" y="5018418"/>
            <a:ext cx="9144000" cy="1817992"/>
          </a:xfrm>
          <a:prstGeom prst="rect">
            <a:avLst/>
          </a:prstGeom>
          <a:solidFill>
            <a:srgbClr val="FFCCCC">
              <a:alpha val="9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2" name="Rectangle 61"/>
          <p:cNvSpPr/>
          <p:nvPr/>
        </p:nvSpPr>
        <p:spPr bwMode="auto">
          <a:xfrm>
            <a:off x="1" y="4075751"/>
            <a:ext cx="9144000" cy="871545"/>
          </a:xfrm>
          <a:prstGeom prst="rect">
            <a:avLst/>
          </a:prstGeom>
          <a:solidFill>
            <a:schemeClr val="accent6">
              <a:lumMod val="20000"/>
              <a:lumOff val="80000"/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3" name="Rectangle 22"/>
          <p:cNvSpPr/>
          <p:nvPr/>
        </p:nvSpPr>
        <p:spPr bwMode="auto">
          <a:xfrm>
            <a:off x="2" y="3345944"/>
            <a:ext cx="9144000" cy="630784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98010" y="3407775"/>
            <a:ext cx="832563" cy="5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chemeClr val="bg2"/>
                </a:solidFill>
              </a:rPr>
              <a:t>Analytic Recon</a:t>
            </a:r>
            <a:endParaRPr lang="en-US" sz="1400" b="0" i="1" kern="0" dirty="0">
              <a:solidFill>
                <a:schemeClr val="bg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198009" y="4331391"/>
            <a:ext cx="832563" cy="5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0000FF"/>
                </a:solidFill>
              </a:rPr>
              <a:t>Iterative Recon</a:t>
            </a:r>
            <a:endParaRPr lang="en-US" sz="1400" b="0" i="1" kern="0" dirty="0">
              <a:solidFill>
                <a:srgbClr val="0000FF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-3768" y="3428894"/>
            <a:ext cx="1012964" cy="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i="1" kern="0" dirty="0" smtClean="0">
                <a:solidFill>
                  <a:schemeClr val="bg2"/>
                </a:solidFill>
              </a:rPr>
              <a:t>Past</a:t>
            </a:r>
            <a:endParaRPr lang="en-US" sz="1600" b="0" i="1" kern="0" dirty="0" smtClean="0">
              <a:solidFill>
                <a:schemeClr val="bg2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-3768" y="4359401"/>
            <a:ext cx="1232008" cy="2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i="1" kern="0" dirty="0" smtClean="0">
                <a:solidFill>
                  <a:srgbClr val="0000FF"/>
                </a:solidFill>
              </a:rPr>
              <a:t>Present</a:t>
            </a:r>
            <a:endParaRPr lang="en-US" sz="1600" b="0" i="1" kern="0" dirty="0" smtClean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24213" y="5395178"/>
            <a:ext cx="1097280" cy="5486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chemeClr val="tx1"/>
                </a:solidFill>
              </a:rPr>
              <a:t>Recon Image</a:t>
            </a:r>
            <a:endParaRPr lang="en-US" sz="1400" b="0" i="1" kern="0" dirty="0">
              <a:solidFill>
                <a:schemeClr val="tx1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-3768" y="5012030"/>
            <a:ext cx="1015237" cy="2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i="1" kern="0" dirty="0" smtClean="0">
                <a:solidFill>
                  <a:srgbClr val="FF0000"/>
                </a:solidFill>
              </a:rPr>
              <a:t>Future</a:t>
            </a:r>
            <a:endParaRPr lang="en-US" sz="1600" i="1" kern="0" dirty="0" smtClean="0">
              <a:solidFill>
                <a:srgbClr val="FF0000"/>
              </a:solidFill>
            </a:endParaRPr>
          </a:p>
        </p:txBody>
      </p:sp>
      <p:cxnSp>
        <p:nvCxnSpPr>
          <p:cNvPr id="26" name="Curved Connector 25"/>
          <p:cNvCxnSpPr>
            <a:stCxn id="24" idx="2"/>
            <a:endCxn id="8" idx="2"/>
          </p:cNvCxnSpPr>
          <p:nvPr/>
        </p:nvCxnSpPr>
        <p:spPr bwMode="auto">
          <a:xfrm rot="16200000" flipH="1">
            <a:off x="2607269" y="3978234"/>
            <a:ext cx="3176" cy="3927992"/>
          </a:xfrm>
          <a:prstGeom prst="curvedConnector3">
            <a:avLst>
              <a:gd name="adj1" fmla="val 7297733"/>
            </a:avLst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51814" y="3467653"/>
            <a:ext cx="1371600" cy="1371600"/>
          </a:xfrm>
          <a:prstGeom prst="rect">
            <a:avLst/>
          </a:prstGeom>
        </p:spPr>
      </p:pic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5440885" y="3428894"/>
            <a:ext cx="955813" cy="4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>
                <a:solidFill>
                  <a:schemeClr val="bg2"/>
                </a:solidFill>
              </a:rPr>
              <a:t>C</a:t>
            </a:r>
            <a:r>
              <a:rPr lang="en-US" sz="1400" b="0" i="1" kern="0" dirty="0" smtClean="0">
                <a:solidFill>
                  <a:schemeClr val="bg2"/>
                </a:solidFill>
              </a:rPr>
              <a:t>rafted Features</a:t>
            </a:r>
            <a:endParaRPr lang="en-US" sz="1400" b="0" i="1" kern="0" dirty="0">
              <a:solidFill>
                <a:schemeClr val="bg2"/>
              </a:solidFill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6686721" y="3407775"/>
            <a:ext cx="958807" cy="5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chemeClr val="bg2"/>
                </a:solidFill>
              </a:rPr>
              <a:t>Statistical Model</a:t>
            </a:r>
            <a:endParaRPr lang="en-US" sz="1400" b="0" i="1" kern="0" dirty="0">
              <a:solidFill>
                <a:schemeClr val="bg2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5429455" y="4359401"/>
            <a:ext cx="1116165" cy="4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0000FF"/>
                </a:solidFill>
              </a:rPr>
              <a:t>CNN-based Features</a:t>
            </a:r>
            <a:endParaRPr lang="en-US" sz="1400" b="0" i="1" kern="0" dirty="0">
              <a:solidFill>
                <a:srgbClr val="0000FF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6800850" y="4331391"/>
            <a:ext cx="847724" cy="5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0000FF"/>
                </a:solidFill>
              </a:rPr>
              <a:t>Trained Network</a:t>
            </a:r>
            <a:endParaRPr lang="en-US" sz="1400" b="0" i="1" kern="0" dirty="0">
              <a:solidFill>
                <a:srgbClr val="0000FF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5373937" y="5395178"/>
            <a:ext cx="129108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FF0000"/>
                </a:solidFill>
              </a:rPr>
              <a:t>ROI Segmentation</a:t>
            </a:r>
            <a:endParaRPr lang="en-US" sz="1400" b="0" i="1" kern="0" dirty="0">
              <a:solidFill>
                <a:srgbClr val="FF0000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6917470" y="5395178"/>
            <a:ext cx="88392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FF0000"/>
                </a:solidFill>
              </a:rPr>
              <a:t>Deep Features</a:t>
            </a:r>
            <a:endParaRPr lang="en-US" sz="1400" b="0" i="1" kern="0" dirty="0">
              <a:solidFill>
                <a:srgbClr val="FF0000"/>
              </a:solidFill>
            </a:endParaRPr>
          </a:p>
        </p:txBody>
      </p:sp>
      <p:cxnSp>
        <p:nvCxnSpPr>
          <p:cNvPr id="78" name="Curved Connector 77"/>
          <p:cNvCxnSpPr>
            <a:stCxn id="8" idx="2"/>
            <a:endCxn id="79" idx="2"/>
          </p:cNvCxnSpPr>
          <p:nvPr/>
        </p:nvCxnSpPr>
        <p:spPr bwMode="auto">
          <a:xfrm rot="16200000" flipH="1">
            <a:off x="6564463" y="3952208"/>
            <a:ext cx="12700" cy="398322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8053837" y="5395178"/>
            <a:ext cx="1004472" cy="5486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chemeClr val="tx1"/>
                </a:solidFill>
              </a:rPr>
              <a:t>Final Diagnosis</a:t>
            </a:r>
          </a:p>
        </p:txBody>
      </p:sp>
      <p:cxnSp>
        <p:nvCxnSpPr>
          <p:cNvPr id="91" name="Straight Arrow Connector 90"/>
          <p:cNvCxnSpPr>
            <a:stCxn id="8" idx="3"/>
            <a:endCxn id="63" idx="1"/>
          </p:cNvCxnSpPr>
          <p:nvPr/>
        </p:nvCxnSpPr>
        <p:spPr bwMode="auto">
          <a:xfrm>
            <a:off x="5121493" y="5669498"/>
            <a:ext cx="2524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/>
          <p:cNvCxnSpPr>
            <a:stCxn id="64" idx="3"/>
            <a:endCxn id="79" idx="1"/>
          </p:cNvCxnSpPr>
          <p:nvPr/>
        </p:nvCxnSpPr>
        <p:spPr bwMode="auto">
          <a:xfrm>
            <a:off x="7801392" y="5669498"/>
            <a:ext cx="2524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Straight Arrow Connector 105"/>
          <p:cNvCxnSpPr>
            <a:stCxn id="63" idx="3"/>
            <a:endCxn id="64" idx="1"/>
          </p:cNvCxnSpPr>
          <p:nvPr/>
        </p:nvCxnSpPr>
        <p:spPr bwMode="auto">
          <a:xfrm>
            <a:off x="6665026" y="5669498"/>
            <a:ext cx="2524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Curved Connector 114"/>
          <p:cNvCxnSpPr>
            <a:stCxn id="24" idx="2"/>
            <a:endCxn id="79" idx="2"/>
          </p:cNvCxnSpPr>
          <p:nvPr/>
        </p:nvCxnSpPr>
        <p:spPr bwMode="auto">
          <a:xfrm rot="16200000" flipH="1">
            <a:off x="4598879" y="1986624"/>
            <a:ext cx="3176" cy="7911212"/>
          </a:xfrm>
          <a:prstGeom prst="bentConnector3">
            <a:avLst>
              <a:gd name="adj1" fmla="val 23132746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/>
          <p:cNvCxnSpPr>
            <a:stCxn id="3" idx="3"/>
            <a:endCxn id="5" idx="1"/>
          </p:cNvCxnSpPr>
          <p:nvPr/>
        </p:nvCxnSpPr>
        <p:spPr bwMode="auto">
          <a:xfrm>
            <a:off x="2861753" y="3667432"/>
            <a:ext cx="33625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/>
          <p:cNvCxnSpPr>
            <a:stCxn id="57" idx="3"/>
          </p:cNvCxnSpPr>
          <p:nvPr/>
        </p:nvCxnSpPr>
        <p:spPr bwMode="auto">
          <a:xfrm>
            <a:off x="6396698" y="3667432"/>
            <a:ext cx="3355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/>
          <p:cNvCxnSpPr>
            <a:stCxn id="29" idx="3"/>
            <a:endCxn id="30" idx="1"/>
          </p:cNvCxnSpPr>
          <p:nvPr/>
        </p:nvCxnSpPr>
        <p:spPr bwMode="auto">
          <a:xfrm flipV="1">
            <a:off x="2907473" y="4594313"/>
            <a:ext cx="290536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/>
          <p:cNvCxnSpPr>
            <a:stCxn id="59" idx="3"/>
            <a:endCxn id="60" idx="1"/>
          </p:cNvCxnSpPr>
          <p:nvPr/>
        </p:nvCxnSpPr>
        <p:spPr bwMode="auto">
          <a:xfrm flipV="1">
            <a:off x="6545620" y="4594313"/>
            <a:ext cx="25523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Content Placeholder 2"/>
          <p:cNvSpPr txBox="1">
            <a:spLocks/>
          </p:cNvSpPr>
          <p:nvPr/>
        </p:nvSpPr>
        <p:spPr bwMode="auto">
          <a:xfrm>
            <a:off x="1647348" y="6218181"/>
            <a:ext cx="1564436" cy="2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i="1" kern="0" dirty="0" smtClean="0">
                <a:solidFill>
                  <a:srgbClr val="FF0000"/>
                </a:solidFill>
              </a:rPr>
              <a:t>Deep Recon</a:t>
            </a:r>
            <a:endParaRPr lang="en-US" sz="1200" i="1" kern="0" dirty="0" smtClean="0">
              <a:solidFill>
                <a:srgbClr val="FF0000"/>
              </a:solidFill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 bwMode="auto">
          <a:xfrm>
            <a:off x="5816556" y="6195716"/>
            <a:ext cx="1564436" cy="2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i="1" kern="0" dirty="0" smtClean="0">
                <a:solidFill>
                  <a:srgbClr val="FF0000"/>
                </a:solidFill>
              </a:rPr>
              <a:t>Deep Radiomics</a:t>
            </a:r>
            <a:endParaRPr lang="en-US" sz="1200" i="1" kern="0" dirty="0" smtClean="0">
              <a:solidFill>
                <a:srgbClr val="FF0000"/>
              </a:solidFill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 bwMode="auto">
          <a:xfrm>
            <a:off x="3834492" y="6297182"/>
            <a:ext cx="1564436" cy="2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800" i="1" kern="0" dirty="0" smtClean="0">
                <a:solidFill>
                  <a:srgbClr val="FF0000"/>
                </a:solidFill>
              </a:rPr>
              <a:t>Rawdiomics</a:t>
            </a:r>
            <a:endParaRPr lang="en-US" sz="1600" i="1" kern="0" dirty="0" smtClean="0">
              <a:solidFill>
                <a:srgbClr val="FF0000"/>
              </a:solidFill>
            </a:endParaRPr>
          </a:p>
        </p:txBody>
      </p:sp>
      <p:cxnSp>
        <p:nvCxnSpPr>
          <p:cNvPr id="143" name="Straight Arrow Connector 142"/>
          <p:cNvCxnSpPr>
            <a:stCxn id="57" idx="3"/>
            <a:endCxn id="60" idx="1"/>
          </p:cNvCxnSpPr>
          <p:nvPr/>
        </p:nvCxnSpPr>
        <p:spPr bwMode="auto">
          <a:xfrm>
            <a:off x="6396698" y="3667432"/>
            <a:ext cx="404152" cy="9268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7501" y="5398354"/>
            <a:ext cx="1034720" cy="542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chemeClr val="tx1"/>
                </a:solidFill>
              </a:rPr>
              <a:t>Low-dose Dataset</a:t>
            </a:r>
          </a:p>
          <a:p>
            <a:pPr algn="ctr" eaLnBrk="1" hangingPunct="1"/>
            <a:endParaRPr lang="en-US" sz="1400" b="0" i="1" kern="0" dirty="0">
              <a:solidFill>
                <a:srgbClr val="FF0000"/>
              </a:solidFill>
            </a:endParaRPr>
          </a:p>
          <a:p>
            <a:pPr algn="ctr" eaLnBrk="1" hangingPunct="1"/>
            <a:endParaRPr lang="en-US" sz="1400" b="0" i="1" kern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54636" y="3467653"/>
            <a:ext cx="1369383" cy="1371600"/>
          </a:xfrm>
          <a:prstGeom prst="rect">
            <a:avLst/>
          </a:prstGeom>
        </p:spPr>
      </p:pic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1414665" y="5395178"/>
            <a:ext cx="87681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FF0000"/>
                </a:solidFill>
              </a:rPr>
              <a:t>FBP Network</a:t>
            </a:r>
            <a:endParaRPr lang="en-US" sz="1400" b="0" i="1" kern="0" dirty="0">
              <a:solidFill>
                <a:srgbClr val="FF0000"/>
              </a:solidFill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543928" y="5395178"/>
            <a:ext cx="122784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FF0000"/>
                </a:solidFill>
              </a:rPr>
              <a:t>Improvement Network</a:t>
            </a:r>
            <a:endParaRPr lang="en-US" sz="1400" b="0" i="1" kern="0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>
            <a:stCxn id="24" idx="3"/>
            <a:endCxn id="66" idx="1"/>
          </p:cNvCxnSpPr>
          <p:nvPr/>
        </p:nvCxnSpPr>
        <p:spPr bwMode="auto">
          <a:xfrm>
            <a:off x="1162221" y="5669498"/>
            <a:ext cx="2524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>
            <a:stCxn id="66" idx="3"/>
            <a:endCxn id="67" idx="1"/>
          </p:cNvCxnSpPr>
          <p:nvPr/>
        </p:nvCxnSpPr>
        <p:spPr bwMode="auto">
          <a:xfrm>
            <a:off x="2291484" y="5669498"/>
            <a:ext cx="2524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>
            <a:stCxn id="67" idx="3"/>
            <a:endCxn id="8" idx="1"/>
          </p:cNvCxnSpPr>
          <p:nvPr/>
        </p:nvCxnSpPr>
        <p:spPr bwMode="auto">
          <a:xfrm>
            <a:off x="3771769" y="5669498"/>
            <a:ext cx="2524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96" y="3467653"/>
            <a:ext cx="1099996" cy="137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940" y="3428894"/>
            <a:ext cx="955813" cy="477075"/>
          </a:xfrm>
        </p:spPr>
        <p:txBody>
          <a:bodyPr/>
          <a:lstStyle/>
          <a:p>
            <a:pPr algn="ctr"/>
            <a:r>
              <a:rPr lang="en-US" sz="1400" b="0" i="1" dirty="0" smtClean="0">
                <a:solidFill>
                  <a:schemeClr val="bg2"/>
                </a:solidFill>
              </a:rPr>
              <a:t>Normal Dataset</a:t>
            </a:r>
            <a:endParaRPr lang="en-US" sz="1400" b="0" i="1" dirty="0">
              <a:solidFill>
                <a:schemeClr val="bg2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951660" y="4359401"/>
            <a:ext cx="955813" cy="4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1400" b="0" i="1" kern="0" dirty="0" smtClean="0">
                <a:solidFill>
                  <a:srgbClr val="0000FF"/>
                </a:solidFill>
              </a:rPr>
              <a:t>Low-dose Dataset</a:t>
            </a:r>
            <a:endParaRPr lang="en-US" sz="1400" b="0" i="1" kern="0" dirty="0">
              <a:solidFill>
                <a:srgbClr val="0000FF"/>
              </a:solidFill>
            </a:endParaRPr>
          </a:p>
        </p:txBody>
      </p:sp>
      <p:sp>
        <p:nvSpPr>
          <p:cNvPr id="43" name="标题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dirty="0" smtClean="0"/>
              <a:t>Ra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diomics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384" y="2515549"/>
            <a:ext cx="32004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Re</a:t>
            </a:r>
            <a:r>
              <a:rPr lang="en-US" dirty="0" err="1" smtClean="0"/>
              <a:t>diomics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448675" cy="436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3" y="3086101"/>
            <a:ext cx="3542842" cy="358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25" y="3086100"/>
            <a:ext cx="56292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3" y="1967723"/>
            <a:ext cx="2407111" cy="2998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1154" y="2066608"/>
            <a:ext cx="6325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= </a:t>
            </a:r>
            <a:r>
              <a:rPr lang="en-US" sz="8800" b="1" dirty="0" smtClean="0">
                <a:solidFill>
                  <a:srgbClr val="FF0000"/>
                </a:solidFill>
              </a:rPr>
              <a:t>R</a:t>
            </a:r>
            <a:r>
              <a:rPr lang="en-US" sz="8000" b="1" dirty="0" smtClean="0"/>
              <a:t>eading </a:t>
            </a:r>
            <a:r>
              <a:rPr lang="en-US" sz="8000" b="1" dirty="0" smtClean="0">
                <a:solidFill>
                  <a:srgbClr val="00B050"/>
                </a:solidFill>
              </a:rPr>
              <a:t>&amp;</a:t>
            </a:r>
          </a:p>
          <a:p>
            <a:r>
              <a:rPr lang="en-US" sz="8000" b="1" dirty="0" smtClean="0"/>
              <a:t>   </a:t>
            </a:r>
            <a:r>
              <a:rPr lang="en-US" sz="8800" b="1" dirty="0" smtClean="0">
                <a:solidFill>
                  <a:srgbClr val="0000FF"/>
                </a:solidFill>
              </a:rPr>
              <a:t>D</a:t>
            </a:r>
            <a:r>
              <a:rPr lang="en-US" sz="8000" b="1" dirty="0" smtClean="0"/>
              <a:t>iagnosis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921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Qualtrics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180991"/>
            <a:ext cx="8312727" cy="48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6" y="4572000"/>
            <a:ext cx="452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Please email us if you have any questions that you want to survey within a week!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767"/>
            <a:ext cx="8514518" cy="1649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good by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93" y="1623844"/>
            <a:ext cx="5251388" cy="32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71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Times</vt:lpstr>
      <vt:lpstr>Blank Presentation</vt:lpstr>
      <vt:lpstr>Machine Learning / Deep Learning</vt:lpstr>
      <vt:lpstr>Rawdiomics</vt:lpstr>
      <vt:lpstr>Rediomics</vt:lpstr>
      <vt:lpstr>PowerPoint Presentation</vt:lpstr>
      <vt:lpstr>Qualtrics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student</cp:lastModifiedBy>
  <cp:revision>2197</cp:revision>
  <cp:lastPrinted>2012-03-08T21:40:16Z</cp:lastPrinted>
  <dcterms:created xsi:type="dcterms:W3CDTF">2006-10-23T16:36:06Z</dcterms:created>
  <dcterms:modified xsi:type="dcterms:W3CDTF">2017-11-19T12:38:31Z</dcterms:modified>
</cp:coreProperties>
</file>